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tags/tag3.xml" ContentType="application/vnd.openxmlformats-officedocument.presentationml.tags+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4.xml" ContentType="application/vnd.openxmlformats-officedocument.presentationml.tags+xml"/>
  <Override PartName="/ppt/notesSlides/notesSlide10.xml" ContentType="application/vnd.openxmlformats-officedocument.presentationml.notesSlide+xml"/>
  <Override PartName="/ppt/tags/tag5.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tags/tag6.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7.xml" ContentType="application/vnd.openxmlformats-officedocument.presentationml.tags+xml"/>
  <Override PartName="/ppt/notesSlides/notesSlide28.xml" ContentType="application/vnd.openxmlformats-officedocument.presentationml.notesSlide+xml"/>
  <Override PartName="/ppt/tags/tag8.xml" ContentType="application/vnd.openxmlformats-officedocument.presentationml.tags+xml"/>
  <Override PartName="/ppt/notesSlides/notesSlide29.xml" ContentType="application/vnd.openxmlformats-officedocument.presentationml.notesSlide+xml"/>
  <Override PartName="/ppt/tags/tag9.xml" ContentType="application/vnd.openxmlformats-officedocument.presentationml.tags+xml"/>
  <Override PartName="/ppt/notesSlides/notesSlide30.xml" ContentType="application/vnd.openxmlformats-officedocument.presentationml.notesSlide+xml"/>
  <Override PartName="/ppt/tags/tag10.xml" ContentType="application/vnd.openxmlformats-officedocument.presentationml.tags+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ags/tag11.xml" ContentType="application/vnd.openxmlformats-officedocument.presentationml.tags+xml"/>
  <Override PartName="/ppt/notesSlides/notesSlide33.xml" ContentType="application/vnd.openxmlformats-officedocument.presentationml.notesSlide+xml"/>
  <Override PartName="/ppt/tags/tag12.xml" ContentType="application/vnd.openxmlformats-officedocument.presentationml.tags+xml"/>
  <Override PartName="/ppt/notesSlides/notesSlide34.xml" ContentType="application/vnd.openxmlformats-officedocument.presentationml.notesSlide+xml"/>
  <Override PartName="/ppt/tags/tag13.xml" ContentType="application/vnd.openxmlformats-officedocument.presentationml.tags+xml"/>
  <Override PartName="/ppt/notesSlides/notesSlide35.xml" ContentType="application/vnd.openxmlformats-officedocument.presentationml.notesSlide+xml"/>
  <Override PartName="/ppt/tags/tag14.xml" ContentType="application/vnd.openxmlformats-officedocument.presentationml.tags+xml"/>
  <Override PartName="/ppt/notesSlides/notesSlide36.xml" ContentType="application/vnd.openxmlformats-officedocument.presentationml.notesSlide+xml"/>
  <Override PartName="/ppt/tags/tag15.xml" ContentType="application/vnd.openxmlformats-officedocument.presentationml.tags+xml"/>
  <Override PartName="/ppt/notesSlides/notesSlide37.xml" ContentType="application/vnd.openxmlformats-officedocument.presentationml.notesSlide+xml"/>
  <Override PartName="/ppt/tags/tag16.xml" ContentType="application/vnd.openxmlformats-officedocument.presentationml.tags+xml"/>
  <Override PartName="/ppt/notesSlides/notesSlide38.xml" ContentType="application/vnd.openxmlformats-officedocument.presentationml.notesSlide+xml"/>
  <Override PartName="/ppt/tags/tag17.xml" ContentType="application/vnd.openxmlformats-officedocument.presentationml.tags+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0"/>
  </p:notesMasterIdLst>
  <p:sldIdLst>
    <p:sldId id="662" r:id="rId2"/>
    <p:sldId id="627" r:id="rId3"/>
    <p:sldId id="628" r:id="rId4"/>
    <p:sldId id="629" r:id="rId5"/>
    <p:sldId id="791" r:id="rId6"/>
    <p:sldId id="816" r:id="rId7"/>
    <p:sldId id="824" r:id="rId8"/>
    <p:sldId id="817" r:id="rId9"/>
    <p:sldId id="792" r:id="rId10"/>
    <p:sldId id="825" r:id="rId11"/>
    <p:sldId id="793" r:id="rId12"/>
    <p:sldId id="794" r:id="rId13"/>
    <p:sldId id="783" r:id="rId14"/>
    <p:sldId id="795" r:id="rId15"/>
    <p:sldId id="818" r:id="rId16"/>
    <p:sldId id="819" r:id="rId17"/>
    <p:sldId id="814" r:id="rId18"/>
    <p:sldId id="796" r:id="rId19"/>
    <p:sldId id="798" r:id="rId20"/>
    <p:sldId id="799" r:id="rId21"/>
    <p:sldId id="800" r:id="rId22"/>
    <p:sldId id="803" r:id="rId23"/>
    <p:sldId id="826" r:id="rId24"/>
    <p:sldId id="827" r:id="rId25"/>
    <p:sldId id="828" r:id="rId26"/>
    <p:sldId id="804" r:id="rId27"/>
    <p:sldId id="805" r:id="rId28"/>
    <p:sldId id="829" r:id="rId29"/>
    <p:sldId id="807" r:id="rId30"/>
    <p:sldId id="806" r:id="rId31"/>
    <p:sldId id="808" r:id="rId32"/>
    <p:sldId id="810" r:id="rId33"/>
    <p:sldId id="811" r:id="rId34"/>
    <p:sldId id="812" r:id="rId35"/>
    <p:sldId id="813" r:id="rId36"/>
    <p:sldId id="820" r:id="rId37"/>
    <p:sldId id="822" r:id="rId38"/>
    <p:sldId id="855" r:id="rId39"/>
    <p:sldId id="821" r:id="rId40"/>
    <p:sldId id="856" r:id="rId41"/>
    <p:sldId id="823" r:id="rId42"/>
    <p:sldId id="857" r:id="rId43"/>
    <p:sldId id="854" r:id="rId44"/>
    <p:sldId id="588" r:id="rId45"/>
    <p:sldId id="589" r:id="rId46"/>
    <p:sldId id="590" r:id="rId47"/>
    <p:sldId id="591" r:id="rId48"/>
    <p:sldId id="593" r:id="rId49"/>
  </p:sldIdLst>
  <p:sldSz cx="9144000" cy="5715000" type="screen16x10"/>
  <p:notesSz cx="6858000" cy="9144000"/>
  <p:defaultTextStyle>
    <a:defPPr>
      <a:defRPr lang="es-E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3297" userDrawn="1">
          <p15:clr>
            <a:srgbClr val="A4A3A4"/>
          </p15:clr>
        </p15:guide>
        <p15:guide id="2" pos="2993" userDrawn="1">
          <p15:clr>
            <a:srgbClr val="A4A3A4"/>
          </p15:clr>
        </p15:guide>
        <p15:guide id="3" orient="horz" pos="303" userDrawn="1">
          <p15:clr>
            <a:srgbClr val="A4A3A4"/>
          </p15:clr>
        </p15:guide>
        <p15:guide id="4" pos="5465" userDrawn="1">
          <p15:clr>
            <a:srgbClr val="A4A3A4"/>
          </p15:clr>
        </p15:guide>
        <p15:guide id="5" pos="317" userDrawn="1">
          <p15:clr>
            <a:srgbClr val="A4A3A4"/>
          </p15:clr>
        </p15:guide>
        <p15:guide id="6" pos="2767" userDrawn="1">
          <p15:clr>
            <a:srgbClr val="A4A3A4"/>
          </p15:clr>
        </p15:guide>
        <p15:guide id="7" pos="2880" userDrawn="1">
          <p15:clr>
            <a:srgbClr val="A4A3A4"/>
          </p15:clr>
        </p15:guide>
        <p15:guide id="8" orient="horz" pos="575" userDrawn="1">
          <p15:clr>
            <a:srgbClr val="A4A3A4"/>
          </p15:clr>
        </p15:guide>
        <p15:guide id="10" pos="431" userDrawn="1">
          <p15:clr>
            <a:srgbClr val="A4A3A4"/>
          </p15:clr>
        </p15:guide>
        <p15:guide id="12" pos="544" userDrawn="1">
          <p15:clr>
            <a:srgbClr val="A4A3A4"/>
          </p15:clr>
        </p15:guide>
        <p15:guide id="13" pos="4400" userDrawn="1">
          <p15:clr>
            <a:srgbClr val="A4A3A4"/>
          </p15:clr>
        </p15:guide>
        <p15:guide id="14" orient="horz" pos="1913" userDrawn="1">
          <p15:clr>
            <a:srgbClr val="A4A3A4"/>
          </p15:clr>
        </p15:guide>
        <p15:guide id="16" pos="3946" userDrawn="1">
          <p15:clr>
            <a:srgbClr val="A4A3A4"/>
          </p15:clr>
        </p15:guide>
        <p15:guide id="17" pos="65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DDED"/>
    <a:srgbClr val="7150A0"/>
    <a:srgbClr val="00B1C3"/>
    <a:srgbClr val="808799"/>
    <a:srgbClr val="EE4639"/>
    <a:srgbClr val="FEC212"/>
    <a:srgbClr val="D5CCE3"/>
    <a:srgbClr val="92C24E"/>
    <a:srgbClr val="0094A3"/>
    <a:srgbClr val="7DA7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Estilo medio 1 - Énfasis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7CE84F3-28C3-443E-9E96-99CF82512B78}" styleName="Estilo oscuro 1 - Énfasis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Estilo oscuro 1 - Énfasis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Estilo oscuro 1 - Énfasis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Estilo medio 4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85" autoAdjust="0"/>
    <p:restoredTop sz="94291" autoAdjust="0"/>
  </p:normalViewPr>
  <p:slideViewPr>
    <p:cSldViewPr snapToGrid="0">
      <p:cViewPr varScale="1">
        <p:scale>
          <a:sx n="82" d="100"/>
          <a:sy n="82" d="100"/>
        </p:scale>
        <p:origin x="1020" y="84"/>
      </p:cViewPr>
      <p:guideLst>
        <p:guide orient="horz" pos="3297"/>
        <p:guide pos="2993"/>
        <p:guide orient="horz" pos="303"/>
        <p:guide pos="5465"/>
        <p:guide pos="317"/>
        <p:guide pos="2767"/>
        <p:guide pos="2880"/>
        <p:guide orient="horz" pos="575"/>
        <p:guide pos="431"/>
        <p:guide pos="544"/>
        <p:guide pos="4400"/>
        <p:guide orient="horz" pos="1913"/>
        <p:guide pos="3946"/>
        <p:guide pos="657"/>
      </p:guideLst>
    </p:cSldViewPr>
  </p:slideViewPr>
  <p:outlineViewPr>
    <p:cViewPr>
      <p:scale>
        <a:sx n="30" d="100"/>
        <a:sy n="30" d="100"/>
      </p:scale>
      <p:origin x="0" y="0"/>
    </p:cViewPr>
  </p:outlineViewPr>
  <p:notesTextViewPr>
    <p:cViewPr>
      <p:scale>
        <a:sx n="140" d="100"/>
        <a:sy n="140" d="100"/>
      </p:scale>
      <p:origin x="0" y="0"/>
    </p:cViewPr>
  </p:notesTextViewPr>
  <p:sorterViewPr>
    <p:cViewPr>
      <p:scale>
        <a:sx n="66" d="100"/>
        <a:sy n="66" d="100"/>
      </p:scale>
      <p:origin x="0" y="0"/>
    </p:cViewPr>
  </p:sorterViewPr>
  <p:notesViewPr>
    <p:cSldViewPr snapToGrid="0" snapToObjects="1" showGuides="1">
      <p:cViewPr varScale="1">
        <p:scale>
          <a:sx n="74" d="100"/>
          <a:sy n="74" d="100"/>
        </p:scale>
        <p:origin x="-4472" y="-11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674D3A-2AD3-4CC5-91D2-E75ECDB8A131}" type="doc">
      <dgm:prSet loTypeId="urn:microsoft.com/office/officeart/2005/8/layout/hProcess9" loCatId="process" qsTypeId="urn:microsoft.com/office/officeart/2005/8/quickstyle/simple1" qsCatId="simple" csTypeId="urn:microsoft.com/office/officeart/2005/8/colors/colorful3" csCatId="colorful" phldr="1"/>
      <dgm:spPr/>
    </dgm:pt>
    <dgm:pt modelId="{592D6DA6-A7EB-4164-86C4-4B9FF97C39F4}">
      <dgm:prSet phldrT="[Texto]" custT="1"/>
      <dgm:spPr/>
      <dgm:t>
        <a:bodyPr/>
        <a:lstStyle/>
        <a:p>
          <a:pPr algn="ctr"/>
          <a:r>
            <a:rPr lang="es-ES" sz="1600" dirty="0">
              <a:latin typeface="Calibri" panose="020F0502020204030204" pitchFamily="34" charset="0"/>
              <a:cs typeface="Calibri" panose="020F0502020204030204" pitchFamily="34" charset="0"/>
            </a:rPr>
            <a:t>Evaluar los resultados de los procesos frente a unos </a:t>
          </a:r>
          <a:r>
            <a:rPr lang="es-ES" sz="1600" b="1" dirty="0">
              <a:latin typeface="Calibri" panose="020F0502020204030204" pitchFamily="34" charset="0"/>
              <a:cs typeface="Calibri" panose="020F0502020204030204" pitchFamily="34" charset="0"/>
            </a:rPr>
            <a:t>objetivos marcados</a:t>
          </a:r>
          <a:r>
            <a:rPr lang="es-ES" sz="1600" dirty="0">
              <a:latin typeface="Calibri" panose="020F0502020204030204" pitchFamily="34" charset="0"/>
              <a:cs typeface="Calibri" panose="020F0502020204030204" pitchFamily="34" charset="0"/>
            </a:rPr>
            <a:t>.</a:t>
          </a:r>
          <a:endParaRPr lang="es-PE" sz="1600" dirty="0">
            <a:latin typeface="Calibri" panose="020F0502020204030204" pitchFamily="34" charset="0"/>
            <a:cs typeface="Calibri" panose="020F0502020204030204" pitchFamily="34" charset="0"/>
          </a:endParaRPr>
        </a:p>
      </dgm:t>
    </dgm:pt>
    <dgm:pt modelId="{C4E04B32-3470-4FDD-8304-935EF34F43D1}" type="parTrans" cxnId="{E5318EB8-5471-45C8-A4B5-A9820617469A}">
      <dgm:prSet/>
      <dgm:spPr/>
      <dgm:t>
        <a:bodyPr/>
        <a:lstStyle/>
        <a:p>
          <a:pPr algn="ctr"/>
          <a:endParaRPr lang="es-PE" sz="1600">
            <a:latin typeface="Calibri" panose="020F0502020204030204" pitchFamily="34" charset="0"/>
            <a:cs typeface="Calibri" panose="020F0502020204030204" pitchFamily="34" charset="0"/>
          </a:endParaRPr>
        </a:p>
      </dgm:t>
    </dgm:pt>
    <dgm:pt modelId="{4AE01A10-3AD5-4CEB-BABB-3B4314E027AF}" type="sibTrans" cxnId="{E5318EB8-5471-45C8-A4B5-A9820617469A}">
      <dgm:prSet/>
      <dgm:spPr/>
      <dgm:t>
        <a:bodyPr/>
        <a:lstStyle/>
        <a:p>
          <a:pPr algn="ctr"/>
          <a:endParaRPr lang="es-PE" sz="1600">
            <a:latin typeface="Calibri" panose="020F0502020204030204" pitchFamily="34" charset="0"/>
            <a:cs typeface="Calibri" panose="020F0502020204030204" pitchFamily="34" charset="0"/>
          </a:endParaRPr>
        </a:p>
      </dgm:t>
    </dgm:pt>
    <dgm:pt modelId="{51183D9B-22AF-4391-AD51-1E0DC5359C2C}">
      <dgm:prSet phldrT="[Texto]" custT="1"/>
      <dgm:spPr/>
      <dgm:t>
        <a:bodyPr/>
        <a:lstStyle/>
        <a:p>
          <a:pPr algn="ctr"/>
          <a:r>
            <a:rPr lang="es-ES" sz="1600" dirty="0">
              <a:latin typeface="Calibri" panose="020F0502020204030204" pitchFamily="34" charset="0"/>
              <a:cs typeface="Calibri" panose="020F0502020204030204" pitchFamily="34" charset="0"/>
            </a:rPr>
            <a:t>Permitir mejorar los procesos de una empresa e identificar oportunidades de mejora.</a:t>
          </a:r>
          <a:endParaRPr lang="es-PE" sz="1600" dirty="0">
            <a:latin typeface="Calibri" panose="020F0502020204030204" pitchFamily="34" charset="0"/>
            <a:cs typeface="Calibri" panose="020F0502020204030204" pitchFamily="34" charset="0"/>
          </a:endParaRPr>
        </a:p>
      </dgm:t>
    </dgm:pt>
    <dgm:pt modelId="{F34A569A-C249-4483-9342-8B8467632CB8}" type="parTrans" cxnId="{C6862131-723F-455B-A934-1F54E03C14C5}">
      <dgm:prSet/>
      <dgm:spPr/>
      <dgm:t>
        <a:bodyPr/>
        <a:lstStyle/>
        <a:p>
          <a:pPr algn="ctr"/>
          <a:endParaRPr lang="es-PE" sz="1600">
            <a:latin typeface="Calibri" panose="020F0502020204030204" pitchFamily="34" charset="0"/>
            <a:cs typeface="Calibri" panose="020F0502020204030204" pitchFamily="34" charset="0"/>
          </a:endParaRPr>
        </a:p>
      </dgm:t>
    </dgm:pt>
    <dgm:pt modelId="{95684BB1-AC53-4282-9E40-301E27BFA3F9}" type="sibTrans" cxnId="{C6862131-723F-455B-A934-1F54E03C14C5}">
      <dgm:prSet/>
      <dgm:spPr/>
      <dgm:t>
        <a:bodyPr/>
        <a:lstStyle/>
        <a:p>
          <a:pPr algn="ctr"/>
          <a:endParaRPr lang="es-PE" sz="1600">
            <a:latin typeface="Calibri" panose="020F0502020204030204" pitchFamily="34" charset="0"/>
            <a:cs typeface="Calibri" panose="020F0502020204030204" pitchFamily="34" charset="0"/>
          </a:endParaRPr>
        </a:p>
      </dgm:t>
    </dgm:pt>
    <dgm:pt modelId="{C1F3B553-E41C-4C89-A70A-24BF7ACB2C97}">
      <dgm:prSet phldrT="[Texto]" custT="1"/>
      <dgm:spPr/>
      <dgm:t>
        <a:bodyPr/>
        <a:lstStyle/>
        <a:p>
          <a:pPr algn="ctr"/>
          <a:r>
            <a:rPr lang="es-ES" sz="1600" dirty="0">
              <a:latin typeface="Calibri" panose="020F0502020204030204" pitchFamily="34" charset="0"/>
              <a:cs typeface="Calibri" panose="020F0502020204030204" pitchFamily="34" charset="0"/>
            </a:rPr>
            <a:t>Ayudar a optimizar los costes operativos.</a:t>
          </a:r>
          <a:endParaRPr lang="es-PE" sz="1600" dirty="0">
            <a:latin typeface="Calibri" panose="020F0502020204030204" pitchFamily="34" charset="0"/>
            <a:cs typeface="Calibri" panose="020F0502020204030204" pitchFamily="34" charset="0"/>
          </a:endParaRPr>
        </a:p>
      </dgm:t>
    </dgm:pt>
    <dgm:pt modelId="{BBAC4C5E-FCEE-4748-824E-63750F3E6C92}" type="parTrans" cxnId="{AB1DC78E-7689-4509-A74D-FACA2FC76D12}">
      <dgm:prSet/>
      <dgm:spPr/>
      <dgm:t>
        <a:bodyPr/>
        <a:lstStyle/>
        <a:p>
          <a:pPr algn="ctr"/>
          <a:endParaRPr lang="es-PE" sz="1600">
            <a:latin typeface="Calibri" panose="020F0502020204030204" pitchFamily="34" charset="0"/>
            <a:cs typeface="Calibri" panose="020F0502020204030204" pitchFamily="34" charset="0"/>
          </a:endParaRPr>
        </a:p>
      </dgm:t>
    </dgm:pt>
    <dgm:pt modelId="{B6C40D83-B701-4962-BBBF-DA96E1D7E51C}" type="sibTrans" cxnId="{AB1DC78E-7689-4509-A74D-FACA2FC76D12}">
      <dgm:prSet/>
      <dgm:spPr/>
      <dgm:t>
        <a:bodyPr/>
        <a:lstStyle/>
        <a:p>
          <a:pPr algn="ctr"/>
          <a:endParaRPr lang="es-PE" sz="1600">
            <a:latin typeface="Calibri" panose="020F0502020204030204" pitchFamily="34" charset="0"/>
            <a:cs typeface="Calibri" panose="020F0502020204030204" pitchFamily="34" charset="0"/>
          </a:endParaRPr>
        </a:p>
      </dgm:t>
    </dgm:pt>
    <dgm:pt modelId="{99834DE1-57C9-459A-8F1D-A2047FB909F2}">
      <dgm:prSet phldrT="[Texto]" custT="1"/>
      <dgm:spPr/>
      <dgm:t>
        <a:bodyPr/>
        <a:lstStyle/>
        <a:p>
          <a:pPr algn="ctr"/>
          <a:r>
            <a:rPr lang="es-ES" sz="1600" dirty="0">
              <a:latin typeface="Calibri" panose="020F0502020204030204" pitchFamily="34" charset="0"/>
              <a:cs typeface="Calibri" panose="020F0502020204030204" pitchFamily="34" charset="0"/>
            </a:rPr>
            <a:t>Permitir marcar los objetivos acordes con los resultados que se obtienen.</a:t>
          </a:r>
          <a:endParaRPr lang="es-PE" sz="1600" dirty="0">
            <a:latin typeface="Calibri" panose="020F0502020204030204" pitchFamily="34" charset="0"/>
            <a:cs typeface="Calibri" panose="020F0502020204030204" pitchFamily="34" charset="0"/>
          </a:endParaRPr>
        </a:p>
      </dgm:t>
    </dgm:pt>
    <dgm:pt modelId="{E5D3B784-12C3-488D-893D-16B9D6A2E325}" type="parTrans" cxnId="{6A6D5F35-C2C6-4D71-BC83-29F090E350AE}">
      <dgm:prSet/>
      <dgm:spPr/>
      <dgm:t>
        <a:bodyPr/>
        <a:lstStyle/>
        <a:p>
          <a:pPr algn="ctr"/>
          <a:endParaRPr lang="es-PE" sz="1600">
            <a:latin typeface="Calibri" panose="020F0502020204030204" pitchFamily="34" charset="0"/>
            <a:cs typeface="Calibri" panose="020F0502020204030204" pitchFamily="34" charset="0"/>
          </a:endParaRPr>
        </a:p>
      </dgm:t>
    </dgm:pt>
    <dgm:pt modelId="{E487CD93-C756-4E81-8705-0F9A730B1968}" type="sibTrans" cxnId="{6A6D5F35-C2C6-4D71-BC83-29F090E350AE}">
      <dgm:prSet/>
      <dgm:spPr/>
      <dgm:t>
        <a:bodyPr/>
        <a:lstStyle/>
        <a:p>
          <a:pPr algn="ctr"/>
          <a:endParaRPr lang="es-PE" sz="1600">
            <a:latin typeface="Calibri" panose="020F0502020204030204" pitchFamily="34" charset="0"/>
            <a:cs typeface="Calibri" panose="020F0502020204030204" pitchFamily="34" charset="0"/>
          </a:endParaRPr>
        </a:p>
      </dgm:t>
    </dgm:pt>
    <dgm:pt modelId="{E497FEAE-CA3B-49C4-99A3-4B4D1A23F974}" type="pres">
      <dgm:prSet presAssocID="{50674D3A-2AD3-4CC5-91D2-E75ECDB8A131}" presName="CompostProcess" presStyleCnt="0">
        <dgm:presLayoutVars>
          <dgm:dir/>
          <dgm:resizeHandles val="exact"/>
        </dgm:presLayoutVars>
      </dgm:prSet>
      <dgm:spPr/>
    </dgm:pt>
    <dgm:pt modelId="{47F4747D-0B86-41F4-A6B3-E49A68DFF710}" type="pres">
      <dgm:prSet presAssocID="{50674D3A-2AD3-4CC5-91D2-E75ECDB8A131}" presName="arrow" presStyleLbl="bgShp" presStyleIdx="0" presStyleCnt="1"/>
      <dgm:spPr/>
    </dgm:pt>
    <dgm:pt modelId="{E11FBBBD-D7EA-4142-A557-4D63EF25577F}" type="pres">
      <dgm:prSet presAssocID="{50674D3A-2AD3-4CC5-91D2-E75ECDB8A131}" presName="linearProcess" presStyleCnt="0"/>
      <dgm:spPr/>
    </dgm:pt>
    <dgm:pt modelId="{BB704AA7-9535-4451-B7E7-3CA986598492}" type="pres">
      <dgm:prSet presAssocID="{592D6DA6-A7EB-4164-86C4-4B9FF97C39F4}" presName="textNode" presStyleLbl="node1" presStyleIdx="0" presStyleCnt="4">
        <dgm:presLayoutVars>
          <dgm:bulletEnabled val="1"/>
        </dgm:presLayoutVars>
      </dgm:prSet>
      <dgm:spPr/>
    </dgm:pt>
    <dgm:pt modelId="{4EE02482-D4C8-4053-9ED8-49EFA22B5B5D}" type="pres">
      <dgm:prSet presAssocID="{4AE01A10-3AD5-4CEB-BABB-3B4314E027AF}" presName="sibTrans" presStyleCnt="0"/>
      <dgm:spPr/>
    </dgm:pt>
    <dgm:pt modelId="{2BCA948E-6C8F-411E-85A0-464228A25321}" type="pres">
      <dgm:prSet presAssocID="{51183D9B-22AF-4391-AD51-1E0DC5359C2C}" presName="textNode" presStyleLbl="node1" presStyleIdx="1" presStyleCnt="4">
        <dgm:presLayoutVars>
          <dgm:bulletEnabled val="1"/>
        </dgm:presLayoutVars>
      </dgm:prSet>
      <dgm:spPr/>
    </dgm:pt>
    <dgm:pt modelId="{91529E7B-D53A-496D-A527-8F17828C1719}" type="pres">
      <dgm:prSet presAssocID="{95684BB1-AC53-4282-9E40-301E27BFA3F9}" presName="sibTrans" presStyleCnt="0"/>
      <dgm:spPr/>
    </dgm:pt>
    <dgm:pt modelId="{BEE1D6F4-C783-43C9-A19F-AE9D1C3F24C9}" type="pres">
      <dgm:prSet presAssocID="{C1F3B553-E41C-4C89-A70A-24BF7ACB2C97}" presName="textNode" presStyleLbl="node1" presStyleIdx="2" presStyleCnt="4">
        <dgm:presLayoutVars>
          <dgm:bulletEnabled val="1"/>
        </dgm:presLayoutVars>
      </dgm:prSet>
      <dgm:spPr/>
    </dgm:pt>
    <dgm:pt modelId="{47DCDB55-0767-4E7F-A973-9E7FBFFE0A6D}" type="pres">
      <dgm:prSet presAssocID="{B6C40D83-B701-4962-BBBF-DA96E1D7E51C}" presName="sibTrans" presStyleCnt="0"/>
      <dgm:spPr/>
    </dgm:pt>
    <dgm:pt modelId="{30508EB8-1447-4261-B451-29C224A79120}" type="pres">
      <dgm:prSet presAssocID="{99834DE1-57C9-459A-8F1D-A2047FB909F2}" presName="textNode" presStyleLbl="node1" presStyleIdx="3" presStyleCnt="4">
        <dgm:presLayoutVars>
          <dgm:bulletEnabled val="1"/>
        </dgm:presLayoutVars>
      </dgm:prSet>
      <dgm:spPr/>
    </dgm:pt>
  </dgm:ptLst>
  <dgm:cxnLst>
    <dgm:cxn modelId="{0EA4A91F-9996-4472-BB67-99C58597A6E8}" type="presOf" srcId="{99834DE1-57C9-459A-8F1D-A2047FB909F2}" destId="{30508EB8-1447-4261-B451-29C224A79120}" srcOrd="0" destOrd="0" presId="urn:microsoft.com/office/officeart/2005/8/layout/hProcess9"/>
    <dgm:cxn modelId="{C6862131-723F-455B-A934-1F54E03C14C5}" srcId="{50674D3A-2AD3-4CC5-91D2-E75ECDB8A131}" destId="{51183D9B-22AF-4391-AD51-1E0DC5359C2C}" srcOrd="1" destOrd="0" parTransId="{F34A569A-C249-4483-9342-8B8467632CB8}" sibTransId="{95684BB1-AC53-4282-9E40-301E27BFA3F9}"/>
    <dgm:cxn modelId="{6A6D5F35-C2C6-4D71-BC83-29F090E350AE}" srcId="{50674D3A-2AD3-4CC5-91D2-E75ECDB8A131}" destId="{99834DE1-57C9-459A-8F1D-A2047FB909F2}" srcOrd="3" destOrd="0" parTransId="{E5D3B784-12C3-488D-893D-16B9D6A2E325}" sibTransId="{E487CD93-C756-4E81-8705-0F9A730B1968}"/>
    <dgm:cxn modelId="{97734663-7FC9-4A81-AF79-BF756815C932}" type="presOf" srcId="{51183D9B-22AF-4391-AD51-1E0DC5359C2C}" destId="{2BCA948E-6C8F-411E-85A0-464228A25321}" srcOrd="0" destOrd="0" presId="urn:microsoft.com/office/officeart/2005/8/layout/hProcess9"/>
    <dgm:cxn modelId="{3F37446E-A4FA-43B6-B317-B65D30947E7C}" type="presOf" srcId="{592D6DA6-A7EB-4164-86C4-4B9FF97C39F4}" destId="{BB704AA7-9535-4451-B7E7-3CA986598492}" srcOrd="0" destOrd="0" presId="urn:microsoft.com/office/officeart/2005/8/layout/hProcess9"/>
    <dgm:cxn modelId="{AB1DC78E-7689-4509-A74D-FACA2FC76D12}" srcId="{50674D3A-2AD3-4CC5-91D2-E75ECDB8A131}" destId="{C1F3B553-E41C-4C89-A70A-24BF7ACB2C97}" srcOrd="2" destOrd="0" parTransId="{BBAC4C5E-FCEE-4748-824E-63750F3E6C92}" sibTransId="{B6C40D83-B701-4962-BBBF-DA96E1D7E51C}"/>
    <dgm:cxn modelId="{D166369A-CD2A-44A8-B8E7-64FB45000374}" type="presOf" srcId="{50674D3A-2AD3-4CC5-91D2-E75ECDB8A131}" destId="{E497FEAE-CA3B-49C4-99A3-4B4D1A23F974}" srcOrd="0" destOrd="0" presId="urn:microsoft.com/office/officeart/2005/8/layout/hProcess9"/>
    <dgm:cxn modelId="{E5318EB8-5471-45C8-A4B5-A9820617469A}" srcId="{50674D3A-2AD3-4CC5-91D2-E75ECDB8A131}" destId="{592D6DA6-A7EB-4164-86C4-4B9FF97C39F4}" srcOrd="0" destOrd="0" parTransId="{C4E04B32-3470-4FDD-8304-935EF34F43D1}" sibTransId="{4AE01A10-3AD5-4CEB-BABB-3B4314E027AF}"/>
    <dgm:cxn modelId="{36EEAEC5-FD87-4E04-8869-710A38E723AD}" type="presOf" srcId="{C1F3B553-E41C-4C89-A70A-24BF7ACB2C97}" destId="{BEE1D6F4-C783-43C9-A19F-AE9D1C3F24C9}" srcOrd="0" destOrd="0" presId="urn:microsoft.com/office/officeart/2005/8/layout/hProcess9"/>
    <dgm:cxn modelId="{8C5A9F4F-5053-4C91-B595-F2AAFA1C5BEA}" type="presParOf" srcId="{E497FEAE-CA3B-49C4-99A3-4B4D1A23F974}" destId="{47F4747D-0B86-41F4-A6B3-E49A68DFF710}" srcOrd="0" destOrd="0" presId="urn:microsoft.com/office/officeart/2005/8/layout/hProcess9"/>
    <dgm:cxn modelId="{60DA7016-FCD0-433F-B9DF-783D96EF4833}" type="presParOf" srcId="{E497FEAE-CA3B-49C4-99A3-4B4D1A23F974}" destId="{E11FBBBD-D7EA-4142-A557-4D63EF25577F}" srcOrd="1" destOrd="0" presId="urn:microsoft.com/office/officeart/2005/8/layout/hProcess9"/>
    <dgm:cxn modelId="{BD2112E1-D995-44C9-99AA-27175DE5CDA3}" type="presParOf" srcId="{E11FBBBD-D7EA-4142-A557-4D63EF25577F}" destId="{BB704AA7-9535-4451-B7E7-3CA986598492}" srcOrd="0" destOrd="0" presId="urn:microsoft.com/office/officeart/2005/8/layout/hProcess9"/>
    <dgm:cxn modelId="{37BA9059-9196-4F5E-BBC4-44525158C010}" type="presParOf" srcId="{E11FBBBD-D7EA-4142-A557-4D63EF25577F}" destId="{4EE02482-D4C8-4053-9ED8-49EFA22B5B5D}" srcOrd="1" destOrd="0" presId="urn:microsoft.com/office/officeart/2005/8/layout/hProcess9"/>
    <dgm:cxn modelId="{5907AD25-E8C9-47C9-9899-A24B8B582587}" type="presParOf" srcId="{E11FBBBD-D7EA-4142-A557-4D63EF25577F}" destId="{2BCA948E-6C8F-411E-85A0-464228A25321}" srcOrd="2" destOrd="0" presId="urn:microsoft.com/office/officeart/2005/8/layout/hProcess9"/>
    <dgm:cxn modelId="{ABF21DFA-0960-4684-9CE2-FCC170CFB396}" type="presParOf" srcId="{E11FBBBD-D7EA-4142-A557-4D63EF25577F}" destId="{91529E7B-D53A-496D-A527-8F17828C1719}" srcOrd="3" destOrd="0" presId="urn:microsoft.com/office/officeart/2005/8/layout/hProcess9"/>
    <dgm:cxn modelId="{EDE409EA-6B10-4B01-80BF-D5B87372A204}" type="presParOf" srcId="{E11FBBBD-D7EA-4142-A557-4D63EF25577F}" destId="{BEE1D6F4-C783-43C9-A19F-AE9D1C3F24C9}" srcOrd="4" destOrd="0" presId="urn:microsoft.com/office/officeart/2005/8/layout/hProcess9"/>
    <dgm:cxn modelId="{63F84B89-AE5F-4537-A913-568E2215DEFF}" type="presParOf" srcId="{E11FBBBD-D7EA-4142-A557-4D63EF25577F}" destId="{47DCDB55-0767-4E7F-A973-9E7FBFFE0A6D}" srcOrd="5" destOrd="0" presId="urn:microsoft.com/office/officeart/2005/8/layout/hProcess9"/>
    <dgm:cxn modelId="{BE553AFD-A2F6-4734-A5B1-106470FEFDF3}" type="presParOf" srcId="{E11FBBBD-D7EA-4142-A557-4D63EF25577F}" destId="{30508EB8-1447-4261-B451-29C224A79120}"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67467AF-53C1-466D-953A-E301A95934CA}" type="doc">
      <dgm:prSet loTypeId="urn:microsoft.com/office/officeart/2005/8/layout/vList5" loCatId="list" qsTypeId="urn:microsoft.com/office/officeart/2005/8/quickstyle/simple1" qsCatId="simple" csTypeId="urn:microsoft.com/office/officeart/2005/8/colors/colorful1" csCatId="colorful" phldr="1"/>
      <dgm:spPr/>
      <dgm:t>
        <a:bodyPr/>
        <a:lstStyle/>
        <a:p>
          <a:endParaRPr lang="es-PE"/>
        </a:p>
      </dgm:t>
    </dgm:pt>
    <dgm:pt modelId="{AB119875-BA4C-40C5-B5E2-8DE9890134F7}">
      <dgm:prSet phldrT="[Texto]" custT="1"/>
      <dgm:spPr/>
      <dgm:t>
        <a:bodyPr/>
        <a:lstStyle/>
        <a:p>
          <a:r>
            <a:rPr lang="es-PE" sz="1600" b="1" i="0" dirty="0">
              <a:latin typeface="Calibri" panose="020F0502020204030204" pitchFamily="34" charset="0"/>
              <a:cs typeface="Calibri" panose="020F0502020204030204" pitchFamily="34" charset="0"/>
            </a:rPr>
            <a:t>Específico</a:t>
          </a:r>
          <a:endParaRPr lang="es-PE" sz="1600" b="1" dirty="0">
            <a:latin typeface="Calibri" panose="020F0502020204030204" pitchFamily="34" charset="0"/>
            <a:cs typeface="Calibri" panose="020F0502020204030204" pitchFamily="34" charset="0"/>
          </a:endParaRPr>
        </a:p>
      </dgm:t>
    </dgm:pt>
    <dgm:pt modelId="{757B2A52-3343-4BBF-88B4-ABD48C8AC1EF}" type="parTrans" cxnId="{F5D4A6D6-82CA-4C0C-9E90-185224A3CE6F}">
      <dgm:prSet/>
      <dgm:spPr/>
      <dgm:t>
        <a:bodyPr/>
        <a:lstStyle/>
        <a:p>
          <a:endParaRPr lang="es-PE">
            <a:latin typeface="Calibri" panose="020F0502020204030204" pitchFamily="34" charset="0"/>
            <a:cs typeface="Calibri" panose="020F0502020204030204" pitchFamily="34" charset="0"/>
          </a:endParaRPr>
        </a:p>
      </dgm:t>
    </dgm:pt>
    <dgm:pt modelId="{9EE9EE7E-9AD0-4AC8-AFB2-D241756FB9BA}" type="sibTrans" cxnId="{F5D4A6D6-82CA-4C0C-9E90-185224A3CE6F}">
      <dgm:prSet/>
      <dgm:spPr/>
      <dgm:t>
        <a:bodyPr/>
        <a:lstStyle/>
        <a:p>
          <a:endParaRPr lang="es-PE">
            <a:latin typeface="Calibri" panose="020F0502020204030204" pitchFamily="34" charset="0"/>
            <a:cs typeface="Calibri" panose="020F0502020204030204" pitchFamily="34" charset="0"/>
          </a:endParaRPr>
        </a:p>
      </dgm:t>
    </dgm:pt>
    <dgm:pt modelId="{CFB85B72-A6D8-448F-B8BA-A5FF61F481C4}">
      <dgm:prSet phldrT="[Texto]" custT="1"/>
      <dgm:spPr/>
      <dgm:t>
        <a:bodyPr/>
        <a:lstStyle/>
        <a:p>
          <a:r>
            <a:rPr lang="es-ES" sz="1600" b="0" i="0" dirty="0">
              <a:latin typeface="Calibri" panose="020F0502020204030204" pitchFamily="34" charset="0"/>
              <a:cs typeface="Calibri" panose="020F0502020204030204" pitchFamily="34" charset="0"/>
            </a:rPr>
            <a:t>Debe centrarse en un único aspecto que refleje el desempeño de lo que queremos controlar de la manera más concreta posible.</a:t>
          </a:r>
          <a:endParaRPr lang="es-PE" sz="1600" dirty="0">
            <a:latin typeface="Calibri" panose="020F0502020204030204" pitchFamily="34" charset="0"/>
            <a:cs typeface="Calibri" panose="020F0502020204030204" pitchFamily="34" charset="0"/>
          </a:endParaRPr>
        </a:p>
      </dgm:t>
    </dgm:pt>
    <dgm:pt modelId="{620791A8-9BC8-4244-A7AF-5DE194F67386}" type="parTrans" cxnId="{C9C3B8E6-DE10-4ABC-AA9C-649A4A2F3243}">
      <dgm:prSet/>
      <dgm:spPr/>
      <dgm:t>
        <a:bodyPr/>
        <a:lstStyle/>
        <a:p>
          <a:endParaRPr lang="es-PE">
            <a:latin typeface="Calibri" panose="020F0502020204030204" pitchFamily="34" charset="0"/>
            <a:cs typeface="Calibri" panose="020F0502020204030204" pitchFamily="34" charset="0"/>
          </a:endParaRPr>
        </a:p>
      </dgm:t>
    </dgm:pt>
    <dgm:pt modelId="{F215AA66-DA22-41FB-9722-2F22B6F2B39F}" type="sibTrans" cxnId="{C9C3B8E6-DE10-4ABC-AA9C-649A4A2F3243}">
      <dgm:prSet/>
      <dgm:spPr/>
      <dgm:t>
        <a:bodyPr/>
        <a:lstStyle/>
        <a:p>
          <a:endParaRPr lang="es-PE">
            <a:latin typeface="Calibri" panose="020F0502020204030204" pitchFamily="34" charset="0"/>
            <a:cs typeface="Calibri" panose="020F0502020204030204" pitchFamily="34" charset="0"/>
          </a:endParaRPr>
        </a:p>
      </dgm:t>
    </dgm:pt>
    <dgm:pt modelId="{916DC453-708F-4AA6-A0B3-E25B86FA8E99}">
      <dgm:prSet phldrT="[Texto]" custT="1"/>
      <dgm:spPr/>
      <dgm:t>
        <a:bodyPr/>
        <a:lstStyle/>
        <a:p>
          <a:r>
            <a:rPr lang="es-PE" sz="1600" b="1" i="0" dirty="0">
              <a:latin typeface="Calibri" panose="020F0502020204030204" pitchFamily="34" charset="0"/>
              <a:cs typeface="Calibri" panose="020F0502020204030204" pitchFamily="34" charset="0"/>
            </a:rPr>
            <a:t>Medible</a:t>
          </a:r>
          <a:endParaRPr lang="es-PE" sz="1600" b="1" dirty="0">
            <a:latin typeface="Calibri" panose="020F0502020204030204" pitchFamily="34" charset="0"/>
            <a:cs typeface="Calibri" panose="020F0502020204030204" pitchFamily="34" charset="0"/>
          </a:endParaRPr>
        </a:p>
      </dgm:t>
    </dgm:pt>
    <dgm:pt modelId="{4B40AB4E-FB60-4001-AB59-8C9614C810FD}" type="parTrans" cxnId="{8FB901A9-641D-49D6-84E5-B9AF4642D702}">
      <dgm:prSet/>
      <dgm:spPr/>
      <dgm:t>
        <a:bodyPr/>
        <a:lstStyle/>
        <a:p>
          <a:endParaRPr lang="es-PE">
            <a:latin typeface="Calibri" panose="020F0502020204030204" pitchFamily="34" charset="0"/>
            <a:cs typeface="Calibri" panose="020F0502020204030204" pitchFamily="34" charset="0"/>
          </a:endParaRPr>
        </a:p>
      </dgm:t>
    </dgm:pt>
    <dgm:pt modelId="{F8C696B1-084D-442E-AB5A-08C05DCB2285}" type="sibTrans" cxnId="{8FB901A9-641D-49D6-84E5-B9AF4642D702}">
      <dgm:prSet/>
      <dgm:spPr/>
      <dgm:t>
        <a:bodyPr/>
        <a:lstStyle/>
        <a:p>
          <a:endParaRPr lang="es-PE">
            <a:latin typeface="Calibri" panose="020F0502020204030204" pitchFamily="34" charset="0"/>
            <a:cs typeface="Calibri" panose="020F0502020204030204" pitchFamily="34" charset="0"/>
          </a:endParaRPr>
        </a:p>
      </dgm:t>
    </dgm:pt>
    <dgm:pt modelId="{25F6B2E2-C00E-4317-96B0-D25B3D1AC457}">
      <dgm:prSet phldrT="[Texto]" custT="1"/>
      <dgm:spPr/>
      <dgm:t>
        <a:bodyPr/>
        <a:lstStyle/>
        <a:p>
          <a:r>
            <a:rPr lang="es-PE" sz="1600" b="0" i="0" dirty="0">
              <a:latin typeface="Calibri" panose="020F0502020204030204" pitchFamily="34" charset="0"/>
              <a:cs typeface="Calibri" panose="020F0502020204030204" pitchFamily="34" charset="0"/>
            </a:rPr>
            <a:t>Debe poder expresarse mediante unidades medibles (euros, horas, toneladas, unidades, clics, km/h…).</a:t>
          </a:r>
          <a:endParaRPr lang="es-PE" sz="1600" dirty="0">
            <a:latin typeface="Calibri" panose="020F0502020204030204" pitchFamily="34" charset="0"/>
            <a:cs typeface="Calibri" panose="020F0502020204030204" pitchFamily="34" charset="0"/>
          </a:endParaRPr>
        </a:p>
      </dgm:t>
    </dgm:pt>
    <dgm:pt modelId="{10911C6C-A260-4364-873D-57A2B366C86C}" type="parTrans" cxnId="{B04A8B60-7753-4EB9-9DDF-F883FE678FBF}">
      <dgm:prSet/>
      <dgm:spPr/>
      <dgm:t>
        <a:bodyPr/>
        <a:lstStyle/>
        <a:p>
          <a:endParaRPr lang="es-PE">
            <a:latin typeface="Calibri" panose="020F0502020204030204" pitchFamily="34" charset="0"/>
            <a:cs typeface="Calibri" panose="020F0502020204030204" pitchFamily="34" charset="0"/>
          </a:endParaRPr>
        </a:p>
      </dgm:t>
    </dgm:pt>
    <dgm:pt modelId="{8FB3269E-5113-463F-918B-607C9D9D13A6}" type="sibTrans" cxnId="{B04A8B60-7753-4EB9-9DDF-F883FE678FBF}">
      <dgm:prSet/>
      <dgm:spPr/>
      <dgm:t>
        <a:bodyPr/>
        <a:lstStyle/>
        <a:p>
          <a:endParaRPr lang="es-PE">
            <a:latin typeface="Calibri" panose="020F0502020204030204" pitchFamily="34" charset="0"/>
            <a:cs typeface="Calibri" panose="020F0502020204030204" pitchFamily="34" charset="0"/>
          </a:endParaRPr>
        </a:p>
      </dgm:t>
    </dgm:pt>
    <dgm:pt modelId="{5A2D492A-3B53-4813-BB11-B6C5E9024E90}">
      <dgm:prSet phldrT="[Texto]" custT="1"/>
      <dgm:spPr/>
      <dgm:t>
        <a:bodyPr/>
        <a:lstStyle/>
        <a:p>
          <a:r>
            <a:rPr lang="es-ES" sz="1600" b="1" dirty="0">
              <a:latin typeface="Calibri" panose="020F0502020204030204" pitchFamily="34" charset="0"/>
              <a:cs typeface="Calibri" panose="020F0502020204030204" pitchFamily="34" charset="0"/>
            </a:rPr>
            <a:t>Relevante</a:t>
          </a:r>
          <a:endParaRPr lang="es-PE" sz="1600" b="1" dirty="0">
            <a:latin typeface="Calibri" panose="020F0502020204030204" pitchFamily="34" charset="0"/>
            <a:cs typeface="Calibri" panose="020F0502020204030204" pitchFamily="34" charset="0"/>
          </a:endParaRPr>
        </a:p>
      </dgm:t>
    </dgm:pt>
    <dgm:pt modelId="{C17A67D7-3359-4F79-AEF8-E848B5290BCC}" type="parTrans" cxnId="{6BE9196E-5FB3-46DE-ACA8-46209EC45A33}">
      <dgm:prSet/>
      <dgm:spPr/>
      <dgm:t>
        <a:bodyPr/>
        <a:lstStyle/>
        <a:p>
          <a:endParaRPr lang="es-PE">
            <a:latin typeface="Calibri" panose="020F0502020204030204" pitchFamily="34" charset="0"/>
            <a:cs typeface="Calibri" panose="020F0502020204030204" pitchFamily="34" charset="0"/>
          </a:endParaRPr>
        </a:p>
      </dgm:t>
    </dgm:pt>
    <dgm:pt modelId="{33CAC4C3-48FF-4359-80CA-7228F500FF73}" type="sibTrans" cxnId="{6BE9196E-5FB3-46DE-ACA8-46209EC45A33}">
      <dgm:prSet/>
      <dgm:spPr/>
      <dgm:t>
        <a:bodyPr/>
        <a:lstStyle/>
        <a:p>
          <a:endParaRPr lang="es-PE">
            <a:latin typeface="Calibri" panose="020F0502020204030204" pitchFamily="34" charset="0"/>
            <a:cs typeface="Calibri" panose="020F0502020204030204" pitchFamily="34" charset="0"/>
          </a:endParaRPr>
        </a:p>
      </dgm:t>
    </dgm:pt>
    <dgm:pt modelId="{0966729E-9650-4DE3-B0C5-FE3D0C598488}">
      <dgm:prSet phldrT="[Texto]" custT="1"/>
      <dgm:spPr/>
      <dgm:t>
        <a:bodyPr/>
        <a:lstStyle/>
        <a:p>
          <a:r>
            <a:rPr lang="es-ES" sz="1600" dirty="0">
              <a:latin typeface="Calibri" panose="020F0502020204030204" pitchFamily="34" charset="0"/>
              <a:cs typeface="Calibri" panose="020F0502020204030204" pitchFamily="34" charset="0"/>
            </a:rPr>
            <a:t>Un indicador debe ser útil y clave; es decir debe estar centrado en métricas que permitan añadir valor.</a:t>
          </a:r>
          <a:endParaRPr lang="es-PE" sz="1600" dirty="0">
            <a:latin typeface="Calibri" panose="020F0502020204030204" pitchFamily="34" charset="0"/>
            <a:cs typeface="Calibri" panose="020F0502020204030204" pitchFamily="34" charset="0"/>
          </a:endParaRPr>
        </a:p>
      </dgm:t>
    </dgm:pt>
    <dgm:pt modelId="{BDA3E952-904A-4B2F-89B4-7616B1E57B2A}" type="parTrans" cxnId="{DF8EBC3B-E32D-433A-8E16-BF83C08F1989}">
      <dgm:prSet/>
      <dgm:spPr/>
      <dgm:t>
        <a:bodyPr/>
        <a:lstStyle/>
        <a:p>
          <a:endParaRPr lang="es-PE">
            <a:latin typeface="Calibri" panose="020F0502020204030204" pitchFamily="34" charset="0"/>
            <a:cs typeface="Calibri" panose="020F0502020204030204" pitchFamily="34" charset="0"/>
          </a:endParaRPr>
        </a:p>
      </dgm:t>
    </dgm:pt>
    <dgm:pt modelId="{E45F4AD7-463C-4FE7-A95C-F5B6080B4FFF}" type="sibTrans" cxnId="{DF8EBC3B-E32D-433A-8E16-BF83C08F1989}">
      <dgm:prSet/>
      <dgm:spPr/>
      <dgm:t>
        <a:bodyPr/>
        <a:lstStyle/>
        <a:p>
          <a:endParaRPr lang="es-PE">
            <a:latin typeface="Calibri" panose="020F0502020204030204" pitchFamily="34" charset="0"/>
            <a:cs typeface="Calibri" panose="020F0502020204030204" pitchFamily="34" charset="0"/>
          </a:endParaRPr>
        </a:p>
      </dgm:t>
    </dgm:pt>
    <dgm:pt modelId="{959A0F51-79DA-4A37-9127-1797E8E23F4E}">
      <dgm:prSet phldrT="[Texto]" custT="1"/>
      <dgm:spPr/>
      <dgm:t>
        <a:bodyPr/>
        <a:lstStyle/>
        <a:p>
          <a:r>
            <a:rPr lang="es-PE" sz="1600" b="1" i="0" dirty="0">
              <a:latin typeface="Calibri" panose="020F0502020204030204" pitchFamily="34" charset="0"/>
              <a:cs typeface="Calibri" panose="020F0502020204030204" pitchFamily="34" charset="0"/>
            </a:rPr>
            <a:t>Acotado en el tiempo</a:t>
          </a:r>
          <a:endParaRPr lang="es-PE" sz="1600" b="1" dirty="0">
            <a:latin typeface="Calibri" panose="020F0502020204030204" pitchFamily="34" charset="0"/>
            <a:cs typeface="Calibri" panose="020F0502020204030204" pitchFamily="34" charset="0"/>
          </a:endParaRPr>
        </a:p>
      </dgm:t>
    </dgm:pt>
    <dgm:pt modelId="{75542B1B-1AC4-45A6-841F-EF110663CC36}" type="parTrans" cxnId="{14FB7644-7664-41E2-9DEF-2CD7985C6AA3}">
      <dgm:prSet/>
      <dgm:spPr/>
      <dgm:t>
        <a:bodyPr/>
        <a:lstStyle/>
        <a:p>
          <a:endParaRPr lang="es-PE">
            <a:latin typeface="Calibri" panose="020F0502020204030204" pitchFamily="34" charset="0"/>
            <a:cs typeface="Calibri" panose="020F0502020204030204" pitchFamily="34" charset="0"/>
          </a:endParaRPr>
        </a:p>
      </dgm:t>
    </dgm:pt>
    <dgm:pt modelId="{B35BFFA9-0F09-4FCF-B7AA-E042FABA25E4}" type="sibTrans" cxnId="{14FB7644-7664-41E2-9DEF-2CD7985C6AA3}">
      <dgm:prSet/>
      <dgm:spPr/>
      <dgm:t>
        <a:bodyPr/>
        <a:lstStyle/>
        <a:p>
          <a:endParaRPr lang="es-PE">
            <a:latin typeface="Calibri" panose="020F0502020204030204" pitchFamily="34" charset="0"/>
            <a:cs typeface="Calibri" panose="020F0502020204030204" pitchFamily="34" charset="0"/>
          </a:endParaRPr>
        </a:p>
      </dgm:t>
    </dgm:pt>
    <dgm:pt modelId="{670CB87E-6541-45F9-9352-45BF3D4E242C}">
      <dgm:prSet phldrT="[Texto]" custT="1"/>
      <dgm:spPr/>
      <dgm:t>
        <a:bodyPr/>
        <a:lstStyle/>
        <a:p>
          <a:r>
            <a:rPr lang="es-ES" sz="1600" b="0" i="0" dirty="0">
              <a:latin typeface="Calibri" panose="020F0502020204030204" pitchFamily="34" charset="0"/>
              <a:cs typeface="Calibri" panose="020F0502020204030204" pitchFamily="34" charset="0"/>
            </a:rPr>
            <a:t>Debe medirse y estar referido a un plazo acorde al objetivo, y establecer correctamente la periodicidad de la medida y del análisis.</a:t>
          </a:r>
          <a:endParaRPr lang="es-PE" sz="1600" dirty="0">
            <a:latin typeface="Calibri" panose="020F0502020204030204" pitchFamily="34" charset="0"/>
            <a:cs typeface="Calibri" panose="020F0502020204030204" pitchFamily="34" charset="0"/>
          </a:endParaRPr>
        </a:p>
      </dgm:t>
    </dgm:pt>
    <dgm:pt modelId="{D85A3101-C7A9-4549-9321-627A2721E1E0}" type="parTrans" cxnId="{085CBE26-9193-4BF6-98AE-76427783A5D4}">
      <dgm:prSet/>
      <dgm:spPr/>
      <dgm:t>
        <a:bodyPr/>
        <a:lstStyle/>
        <a:p>
          <a:endParaRPr lang="es-PE">
            <a:latin typeface="Calibri" panose="020F0502020204030204" pitchFamily="34" charset="0"/>
            <a:cs typeface="Calibri" panose="020F0502020204030204" pitchFamily="34" charset="0"/>
          </a:endParaRPr>
        </a:p>
      </dgm:t>
    </dgm:pt>
    <dgm:pt modelId="{F7E068CC-3229-4776-85C9-B83A65FA3709}" type="sibTrans" cxnId="{085CBE26-9193-4BF6-98AE-76427783A5D4}">
      <dgm:prSet/>
      <dgm:spPr/>
      <dgm:t>
        <a:bodyPr/>
        <a:lstStyle/>
        <a:p>
          <a:endParaRPr lang="es-PE">
            <a:latin typeface="Calibri" panose="020F0502020204030204" pitchFamily="34" charset="0"/>
            <a:cs typeface="Calibri" panose="020F0502020204030204" pitchFamily="34" charset="0"/>
          </a:endParaRPr>
        </a:p>
      </dgm:t>
    </dgm:pt>
    <dgm:pt modelId="{83097407-7CF0-497F-B90A-588BDEB74A7D}">
      <dgm:prSet phldrT="[Texto]" custT="1"/>
      <dgm:spPr/>
      <dgm:t>
        <a:bodyPr/>
        <a:lstStyle/>
        <a:p>
          <a:r>
            <a:rPr lang="es-ES" sz="1600" b="1" dirty="0">
              <a:latin typeface="Calibri" panose="020F0502020204030204" pitchFamily="34" charset="0"/>
              <a:cs typeface="Calibri" panose="020F0502020204030204" pitchFamily="34" charset="0"/>
            </a:rPr>
            <a:t>Alcanzable</a:t>
          </a:r>
          <a:endParaRPr lang="es-PE" sz="1600" b="1" dirty="0">
            <a:latin typeface="Calibri" panose="020F0502020204030204" pitchFamily="34" charset="0"/>
            <a:cs typeface="Calibri" panose="020F0502020204030204" pitchFamily="34" charset="0"/>
          </a:endParaRPr>
        </a:p>
      </dgm:t>
    </dgm:pt>
    <dgm:pt modelId="{26CA5104-ED52-4D49-9C1F-912AE149B6EF}" type="parTrans" cxnId="{D41E8944-D754-4CC1-A709-6B120AC1AC49}">
      <dgm:prSet/>
      <dgm:spPr/>
      <dgm:t>
        <a:bodyPr/>
        <a:lstStyle/>
        <a:p>
          <a:endParaRPr lang="es-PE">
            <a:latin typeface="Calibri" panose="020F0502020204030204" pitchFamily="34" charset="0"/>
            <a:cs typeface="Calibri" panose="020F0502020204030204" pitchFamily="34" charset="0"/>
          </a:endParaRPr>
        </a:p>
      </dgm:t>
    </dgm:pt>
    <dgm:pt modelId="{FA3E2DE7-4E4D-4541-A476-28B1F5040E05}" type="sibTrans" cxnId="{D41E8944-D754-4CC1-A709-6B120AC1AC49}">
      <dgm:prSet/>
      <dgm:spPr/>
      <dgm:t>
        <a:bodyPr/>
        <a:lstStyle/>
        <a:p>
          <a:endParaRPr lang="es-PE">
            <a:latin typeface="Calibri" panose="020F0502020204030204" pitchFamily="34" charset="0"/>
            <a:cs typeface="Calibri" panose="020F0502020204030204" pitchFamily="34" charset="0"/>
          </a:endParaRPr>
        </a:p>
      </dgm:t>
    </dgm:pt>
    <dgm:pt modelId="{52B1DBE6-8463-4E8E-9389-B271906A08FB}">
      <dgm:prSet phldrT="[Texto]" custT="1"/>
      <dgm:spPr/>
      <dgm:t>
        <a:bodyPr/>
        <a:lstStyle/>
        <a:p>
          <a:r>
            <a:rPr lang="es-ES" sz="1600" b="0" i="0" dirty="0">
              <a:latin typeface="Calibri" panose="020F0502020204030204" pitchFamily="34" charset="0"/>
              <a:cs typeface="Calibri" panose="020F0502020204030204" pitchFamily="34" charset="0"/>
            </a:rPr>
            <a:t>Se deben establecer objetivos alcanzables, creíbles y realistas.</a:t>
          </a:r>
          <a:endParaRPr lang="es-PE" sz="1600" dirty="0">
            <a:latin typeface="Calibri" panose="020F0502020204030204" pitchFamily="34" charset="0"/>
            <a:cs typeface="Calibri" panose="020F0502020204030204" pitchFamily="34" charset="0"/>
          </a:endParaRPr>
        </a:p>
      </dgm:t>
    </dgm:pt>
    <dgm:pt modelId="{7147C6FE-2A98-4FA6-9603-EF6DBC11E9EC}" type="parTrans" cxnId="{8A606571-0765-4A63-9A8F-FF8150C8B5F5}">
      <dgm:prSet/>
      <dgm:spPr/>
      <dgm:t>
        <a:bodyPr/>
        <a:lstStyle/>
        <a:p>
          <a:endParaRPr lang="es-PE">
            <a:latin typeface="Calibri" panose="020F0502020204030204" pitchFamily="34" charset="0"/>
            <a:cs typeface="Calibri" panose="020F0502020204030204" pitchFamily="34" charset="0"/>
          </a:endParaRPr>
        </a:p>
      </dgm:t>
    </dgm:pt>
    <dgm:pt modelId="{7DDDE269-5461-43F1-9B2A-FE41A0D3B6A8}" type="sibTrans" cxnId="{8A606571-0765-4A63-9A8F-FF8150C8B5F5}">
      <dgm:prSet/>
      <dgm:spPr/>
      <dgm:t>
        <a:bodyPr/>
        <a:lstStyle/>
        <a:p>
          <a:endParaRPr lang="es-PE">
            <a:latin typeface="Calibri" panose="020F0502020204030204" pitchFamily="34" charset="0"/>
            <a:cs typeface="Calibri" panose="020F0502020204030204" pitchFamily="34" charset="0"/>
          </a:endParaRPr>
        </a:p>
      </dgm:t>
    </dgm:pt>
    <dgm:pt modelId="{696DAF03-6431-4C91-B212-72971DEAEB68}" type="pres">
      <dgm:prSet presAssocID="{B67467AF-53C1-466D-953A-E301A95934CA}" presName="Name0" presStyleCnt="0">
        <dgm:presLayoutVars>
          <dgm:dir/>
          <dgm:animLvl val="lvl"/>
          <dgm:resizeHandles val="exact"/>
        </dgm:presLayoutVars>
      </dgm:prSet>
      <dgm:spPr/>
    </dgm:pt>
    <dgm:pt modelId="{E5AFE3EC-1EE3-4145-AB42-D86730FA1854}" type="pres">
      <dgm:prSet presAssocID="{AB119875-BA4C-40C5-B5E2-8DE9890134F7}" presName="linNode" presStyleCnt="0"/>
      <dgm:spPr/>
    </dgm:pt>
    <dgm:pt modelId="{BA4FE026-98DC-47BC-88F6-5169D117455D}" type="pres">
      <dgm:prSet presAssocID="{AB119875-BA4C-40C5-B5E2-8DE9890134F7}" presName="parentText" presStyleLbl="node1" presStyleIdx="0" presStyleCnt="5">
        <dgm:presLayoutVars>
          <dgm:chMax val="1"/>
          <dgm:bulletEnabled val="1"/>
        </dgm:presLayoutVars>
      </dgm:prSet>
      <dgm:spPr/>
    </dgm:pt>
    <dgm:pt modelId="{8C705393-4D49-4517-8569-98F1AEFD2F50}" type="pres">
      <dgm:prSet presAssocID="{AB119875-BA4C-40C5-B5E2-8DE9890134F7}" presName="descendantText" presStyleLbl="alignAccFollowNode1" presStyleIdx="0" presStyleCnt="5">
        <dgm:presLayoutVars>
          <dgm:bulletEnabled val="1"/>
        </dgm:presLayoutVars>
      </dgm:prSet>
      <dgm:spPr/>
    </dgm:pt>
    <dgm:pt modelId="{F2E240ED-5D8C-4FD7-AE93-42819BDB0DFA}" type="pres">
      <dgm:prSet presAssocID="{9EE9EE7E-9AD0-4AC8-AFB2-D241756FB9BA}" presName="sp" presStyleCnt="0"/>
      <dgm:spPr/>
    </dgm:pt>
    <dgm:pt modelId="{4EEECB21-52E4-4087-B370-52654A85A720}" type="pres">
      <dgm:prSet presAssocID="{916DC453-708F-4AA6-A0B3-E25B86FA8E99}" presName="linNode" presStyleCnt="0"/>
      <dgm:spPr/>
    </dgm:pt>
    <dgm:pt modelId="{CA9E57D5-DDF0-4EB0-90A9-5ED7AE76C487}" type="pres">
      <dgm:prSet presAssocID="{916DC453-708F-4AA6-A0B3-E25B86FA8E99}" presName="parentText" presStyleLbl="node1" presStyleIdx="1" presStyleCnt="5">
        <dgm:presLayoutVars>
          <dgm:chMax val="1"/>
          <dgm:bulletEnabled val="1"/>
        </dgm:presLayoutVars>
      </dgm:prSet>
      <dgm:spPr/>
    </dgm:pt>
    <dgm:pt modelId="{316262C1-8E70-4549-9798-D3569E184503}" type="pres">
      <dgm:prSet presAssocID="{916DC453-708F-4AA6-A0B3-E25B86FA8E99}" presName="descendantText" presStyleLbl="alignAccFollowNode1" presStyleIdx="1" presStyleCnt="5">
        <dgm:presLayoutVars>
          <dgm:bulletEnabled val="1"/>
        </dgm:presLayoutVars>
      </dgm:prSet>
      <dgm:spPr/>
    </dgm:pt>
    <dgm:pt modelId="{B95C22E6-0525-406A-9442-9353AE1FFA60}" type="pres">
      <dgm:prSet presAssocID="{F8C696B1-084D-442E-AB5A-08C05DCB2285}" presName="sp" presStyleCnt="0"/>
      <dgm:spPr/>
    </dgm:pt>
    <dgm:pt modelId="{78F39D09-8F0B-43ED-B8D9-5DD7C541D7AE}" type="pres">
      <dgm:prSet presAssocID="{5A2D492A-3B53-4813-BB11-B6C5E9024E90}" presName="linNode" presStyleCnt="0"/>
      <dgm:spPr/>
    </dgm:pt>
    <dgm:pt modelId="{3F603DF9-B291-4DE1-8B62-1795A08C0D18}" type="pres">
      <dgm:prSet presAssocID="{5A2D492A-3B53-4813-BB11-B6C5E9024E90}" presName="parentText" presStyleLbl="node1" presStyleIdx="2" presStyleCnt="5">
        <dgm:presLayoutVars>
          <dgm:chMax val="1"/>
          <dgm:bulletEnabled val="1"/>
        </dgm:presLayoutVars>
      </dgm:prSet>
      <dgm:spPr/>
    </dgm:pt>
    <dgm:pt modelId="{2C366BF7-4155-4157-8836-1509062086B6}" type="pres">
      <dgm:prSet presAssocID="{5A2D492A-3B53-4813-BB11-B6C5E9024E90}" presName="descendantText" presStyleLbl="alignAccFollowNode1" presStyleIdx="2" presStyleCnt="5">
        <dgm:presLayoutVars>
          <dgm:bulletEnabled val="1"/>
        </dgm:presLayoutVars>
      </dgm:prSet>
      <dgm:spPr/>
    </dgm:pt>
    <dgm:pt modelId="{395D730B-D486-42ED-A19B-9A290DD2F3C9}" type="pres">
      <dgm:prSet presAssocID="{33CAC4C3-48FF-4359-80CA-7228F500FF73}" presName="sp" presStyleCnt="0"/>
      <dgm:spPr/>
    </dgm:pt>
    <dgm:pt modelId="{C643B1FB-A921-4E11-8997-B19F71D5235B}" type="pres">
      <dgm:prSet presAssocID="{83097407-7CF0-497F-B90A-588BDEB74A7D}" presName="linNode" presStyleCnt="0"/>
      <dgm:spPr/>
    </dgm:pt>
    <dgm:pt modelId="{484779B1-A2C8-43A9-A4AC-A31935C6FEC7}" type="pres">
      <dgm:prSet presAssocID="{83097407-7CF0-497F-B90A-588BDEB74A7D}" presName="parentText" presStyleLbl="node1" presStyleIdx="3" presStyleCnt="5">
        <dgm:presLayoutVars>
          <dgm:chMax val="1"/>
          <dgm:bulletEnabled val="1"/>
        </dgm:presLayoutVars>
      </dgm:prSet>
      <dgm:spPr/>
    </dgm:pt>
    <dgm:pt modelId="{6F876FD6-8C9F-4E8C-B941-A47D4B91D2BE}" type="pres">
      <dgm:prSet presAssocID="{83097407-7CF0-497F-B90A-588BDEB74A7D}" presName="descendantText" presStyleLbl="alignAccFollowNode1" presStyleIdx="3" presStyleCnt="5">
        <dgm:presLayoutVars>
          <dgm:bulletEnabled val="1"/>
        </dgm:presLayoutVars>
      </dgm:prSet>
      <dgm:spPr/>
    </dgm:pt>
    <dgm:pt modelId="{7F5D331D-D1AB-4C18-9C2B-6ABF67027B52}" type="pres">
      <dgm:prSet presAssocID="{FA3E2DE7-4E4D-4541-A476-28B1F5040E05}" presName="sp" presStyleCnt="0"/>
      <dgm:spPr/>
    </dgm:pt>
    <dgm:pt modelId="{95D55670-2F0E-482E-8ADB-61AA0D35D9F7}" type="pres">
      <dgm:prSet presAssocID="{959A0F51-79DA-4A37-9127-1797E8E23F4E}" presName="linNode" presStyleCnt="0"/>
      <dgm:spPr/>
    </dgm:pt>
    <dgm:pt modelId="{C69D8CF5-D671-4D21-BCD4-553454271370}" type="pres">
      <dgm:prSet presAssocID="{959A0F51-79DA-4A37-9127-1797E8E23F4E}" presName="parentText" presStyleLbl="node1" presStyleIdx="4" presStyleCnt="5">
        <dgm:presLayoutVars>
          <dgm:chMax val="1"/>
          <dgm:bulletEnabled val="1"/>
        </dgm:presLayoutVars>
      </dgm:prSet>
      <dgm:spPr/>
    </dgm:pt>
    <dgm:pt modelId="{2646AE39-902B-4804-A9AB-131C83D7DB15}" type="pres">
      <dgm:prSet presAssocID="{959A0F51-79DA-4A37-9127-1797E8E23F4E}" presName="descendantText" presStyleLbl="alignAccFollowNode1" presStyleIdx="4" presStyleCnt="5">
        <dgm:presLayoutVars>
          <dgm:bulletEnabled val="1"/>
        </dgm:presLayoutVars>
      </dgm:prSet>
      <dgm:spPr/>
    </dgm:pt>
  </dgm:ptLst>
  <dgm:cxnLst>
    <dgm:cxn modelId="{E2795213-2511-424C-B8BC-56984C1CC935}" type="presOf" srcId="{916DC453-708F-4AA6-A0B3-E25B86FA8E99}" destId="{CA9E57D5-DDF0-4EB0-90A9-5ED7AE76C487}" srcOrd="0" destOrd="0" presId="urn:microsoft.com/office/officeart/2005/8/layout/vList5"/>
    <dgm:cxn modelId="{085CBE26-9193-4BF6-98AE-76427783A5D4}" srcId="{959A0F51-79DA-4A37-9127-1797E8E23F4E}" destId="{670CB87E-6541-45F9-9352-45BF3D4E242C}" srcOrd="0" destOrd="0" parTransId="{D85A3101-C7A9-4549-9321-627A2721E1E0}" sibTransId="{F7E068CC-3229-4776-85C9-B83A65FA3709}"/>
    <dgm:cxn modelId="{DF8EBC3B-E32D-433A-8E16-BF83C08F1989}" srcId="{5A2D492A-3B53-4813-BB11-B6C5E9024E90}" destId="{0966729E-9650-4DE3-B0C5-FE3D0C598488}" srcOrd="0" destOrd="0" parTransId="{BDA3E952-904A-4B2F-89B4-7616B1E57B2A}" sibTransId="{E45F4AD7-463C-4FE7-A95C-F5B6080B4FFF}"/>
    <dgm:cxn modelId="{AC5BFD5B-E146-4E40-BB14-6E73C1E8FA25}" type="presOf" srcId="{670CB87E-6541-45F9-9352-45BF3D4E242C}" destId="{2646AE39-902B-4804-A9AB-131C83D7DB15}" srcOrd="0" destOrd="0" presId="urn:microsoft.com/office/officeart/2005/8/layout/vList5"/>
    <dgm:cxn modelId="{B04A8B60-7753-4EB9-9DDF-F883FE678FBF}" srcId="{916DC453-708F-4AA6-A0B3-E25B86FA8E99}" destId="{25F6B2E2-C00E-4317-96B0-D25B3D1AC457}" srcOrd="0" destOrd="0" parTransId="{10911C6C-A260-4364-873D-57A2B366C86C}" sibTransId="{8FB3269E-5113-463F-918B-607C9D9D13A6}"/>
    <dgm:cxn modelId="{14FB7644-7664-41E2-9DEF-2CD7985C6AA3}" srcId="{B67467AF-53C1-466D-953A-E301A95934CA}" destId="{959A0F51-79DA-4A37-9127-1797E8E23F4E}" srcOrd="4" destOrd="0" parTransId="{75542B1B-1AC4-45A6-841F-EF110663CC36}" sibTransId="{B35BFFA9-0F09-4FCF-B7AA-E042FABA25E4}"/>
    <dgm:cxn modelId="{D41E8944-D754-4CC1-A709-6B120AC1AC49}" srcId="{B67467AF-53C1-466D-953A-E301A95934CA}" destId="{83097407-7CF0-497F-B90A-588BDEB74A7D}" srcOrd="3" destOrd="0" parTransId="{26CA5104-ED52-4D49-9C1F-912AE149B6EF}" sibTransId="{FA3E2DE7-4E4D-4541-A476-28B1F5040E05}"/>
    <dgm:cxn modelId="{5AB4E54A-2AB1-4CDD-BA20-B4EE9EA6C13F}" type="presOf" srcId="{959A0F51-79DA-4A37-9127-1797E8E23F4E}" destId="{C69D8CF5-D671-4D21-BCD4-553454271370}" srcOrd="0" destOrd="0" presId="urn:microsoft.com/office/officeart/2005/8/layout/vList5"/>
    <dgm:cxn modelId="{6BE9196E-5FB3-46DE-ACA8-46209EC45A33}" srcId="{B67467AF-53C1-466D-953A-E301A95934CA}" destId="{5A2D492A-3B53-4813-BB11-B6C5E9024E90}" srcOrd="2" destOrd="0" parTransId="{C17A67D7-3359-4F79-AEF8-E848B5290BCC}" sibTransId="{33CAC4C3-48FF-4359-80CA-7228F500FF73}"/>
    <dgm:cxn modelId="{8A606571-0765-4A63-9A8F-FF8150C8B5F5}" srcId="{83097407-7CF0-497F-B90A-588BDEB74A7D}" destId="{52B1DBE6-8463-4E8E-9389-B271906A08FB}" srcOrd="0" destOrd="0" parTransId="{7147C6FE-2A98-4FA6-9603-EF6DBC11E9EC}" sibTransId="{7DDDE269-5461-43F1-9B2A-FE41A0D3B6A8}"/>
    <dgm:cxn modelId="{8A225C78-9A7C-4F30-8D38-863412F60ED8}" type="presOf" srcId="{B67467AF-53C1-466D-953A-E301A95934CA}" destId="{696DAF03-6431-4C91-B212-72971DEAEB68}" srcOrd="0" destOrd="0" presId="urn:microsoft.com/office/officeart/2005/8/layout/vList5"/>
    <dgm:cxn modelId="{2E23717D-71DA-4BDA-B316-1819609BBDAA}" type="presOf" srcId="{25F6B2E2-C00E-4317-96B0-D25B3D1AC457}" destId="{316262C1-8E70-4549-9798-D3569E184503}" srcOrd="0" destOrd="0" presId="urn:microsoft.com/office/officeart/2005/8/layout/vList5"/>
    <dgm:cxn modelId="{C7D9CC98-1AAF-4C4A-8D46-6214B6673A6F}" type="presOf" srcId="{CFB85B72-A6D8-448F-B8BA-A5FF61F481C4}" destId="{8C705393-4D49-4517-8569-98F1AEFD2F50}" srcOrd="0" destOrd="0" presId="urn:microsoft.com/office/officeart/2005/8/layout/vList5"/>
    <dgm:cxn modelId="{8FB901A9-641D-49D6-84E5-B9AF4642D702}" srcId="{B67467AF-53C1-466D-953A-E301A95934CA}" destId="{916DC453-708F-4AA6-A0B3-E25B86FA8E99}" srcOrd="1" destOrd="0" parTransId="{4B40AB4E-FB60-4001-AB59-8C9614C810FD}" sibTransId="{F8C696B1-084D-442E-AB5A-08C05DCB2285}"/>
    <dgm:cxn modelId="{07EDF5B4-D51A-435B-B3CD-B4EA7076FFE0}" type="presOf" srcId="{AB119875-BA4C-40C5-B5E2-8DE9890134F7}" destId="{BA4FE026-98DC-47BC-88F6-5169D117455D}" srcOrd="0" destOrd="0" presId="urn:microsoft.com/office/officeart/2005/8/layout/vList5"/>
    <dgm:cxn modelId="{63787ABA-768F-47A4-9F76-6756DE3E178D}" type="presOf" srcId="{5A2D492A-3B53-4813-BB11-B6C5E9024E90}" destId="{3F603DF9-B291-4DE1-8B62-1795A08C0D18}" srcOrd="0" destOrd="0" presId="urn:microsoft.com/office/officeart/2005/8/layout/vList5"/>
    <dgm:cxn modelId="{F5D4A6D6-82CA-4C0C-9E90-185224A3CE6F}" srcId="{B67467AF-53C1-466D-953A-E301A95934CA}" destId="{AB119875-BA4C-40C5-B5E2-8DE9890134F7}" srcOrd="0" destOrd="0" parTransId="{757B2A52-3343-4BBF-88B4-ABD48C8AC1EF}" sibTransId="{9EE9EE7E-9AD0-4AC8-AFB2-D241756FB9BA}"/>
    <dgm:cxn modelId="{C9C3B8E6-DE10-4ABC-AA9C-649A4A2F3243}" srcId="{AB119875-BA4C-40C5-B5E2-8DE9890134F7}" destId="{CFB85B72-A6D8-448F-B8BA-A5FF61F481C4}" srcOrd="0" destOrd="0" parTransId="{620791A8-9BC8-4244-A7AF-5DE194F67386}" sibTransId="{F215AA66-DA22-41FB-9722-2F22B6F2B39F}"/>
    <dgm:cxn modelId="{60BCD7E9-4B13-4EDF-B742-52398C092769}" type="presOf" srcId="{83097407-7CF0-497F-B90A-588BDEB74A7D}" destId="{484779B1-A2C8-43A9-A4AC-A31935C6FEC7}" srcOrd="0" destOrd="0" presId="urn:microsoft.com/office/officeart/2005/8/layout/vList5"/>
    <dgm:cxn modelId="{4C33ADF3-7B27-44F2-9441-FD89AAE9A2D7}" type="presOf" srcId="{52B1DBE6-8463-4E8E-9389-B271906A08FB}" destId="{6F876FD6-8C9F-4E8C-B941-A47D4B91D2BE}" srcOrd="0" destOrd="0" presId="urn:microsoft.com/office/officeart/2005/8/layout/vList5"/>
    <dgm:cxn modelId="{A0CA32FD-31DE-4C8D-84DA-88423E5D8231}" type="presOf" srcId="{0966729E-9650-4DE3-B0C5-FE3D0C598488}" destId="{2C366BF7-4155-4157-8836-1509062086B6}" srcOrd="0" destOrd="0" presId="urn:microsoft.com/office/officeart/2005/8/layout/vList5"/>
    <dgm:cxn modelId="{2F2E53FF-419E-4AD0-BE7D-5C92E44E078B}" type="presParOf" srcId="{696DAF03-6431-4C91-B212-72971DEAEB68}" destId="{E5AFE3EC-1EE3-4145-AB42-D86730FA1854}" srcOrd="0" destOrd="0" presId="urn:microsoft.com/office/officeart/2005/8/layout/vList5"/>
    <dgm:cxn modelId="{527F415D-4D33-48F5-8CB3-DF8D34CC02C7}" type="presParOf" srcId="{E5AFE3EC-1EE3-4145-AB42-D86730FA1854}" destId="{BA4FE026-98DC-47BC-88F6-5169D117455D}" srcOrd="0" destOrd="0" presId="urn:microsoft.com/office/officeart/2005/8/layout/vList5"/>
    <dgm:cxn modelId="{FEC76B89-9747-4C1E-8B68-765EFBC661DB}" type="presParOf" srcId="{E5AFE3EC-1EE3-4145-AB42-D86730FA1854}" destId="{8C705393-4D49-4517-8569-98F1AEFD2F50}" srcOrd="1" destOrd="0" presId="urn:microsoft.com/office/officeart/2005/8/layout/vList5"/>
    <dgm:cxn modelId="{94D0D019-3300-415A-99E4-ED0571760BE9}" type="presParOf" srcId="{696DAF03-6431-4C91-B212-72971DEAEB68}" destId="{F2E240ED-5D8C-4FD7-AE93-42819BDB0DFA}" srcOrd="1" destOrd="0" presId="urn:microsoft.com/office/officeart/2005/8/layout/vList5"/>
    <dgm:cxn modelId="{8A2D0EB4-E6A4-4855-B1E5-F5CD07E13E8B}" type="presParOf" srcId="{696DAF03-6431-4C91-B212-72971DEAEB68}" destId="{4EEECB21-52E4-4087-B370-52654A85A720}" srcOrd="2" destOrd="0" presId="urn:microsoft.com/office/officeart/2005/8/layout/vList5"/>
    <dgm:cxn modelId="{7CFB94E1-43E7-4DFE-ADD0-3FFAA75AA99D}" type="presParOf" srcId="{4EEECB21-52E4-4087-B370-52654A85A720}" destId="{CA9E57D5-DDF0-4EB0-90A9-5ED7AE76C487}" srcOrd="0" destOrd="0" presId="urn:microsoft.com/office/officeart/2005/8/layout/vList5"/>
    <dgm:cxn modelId="{733146C1-B577-430B-AC8B-5768EBE83462}" type="presParOf" srcId="{4EEECB21-52E4-4087-B370-52654A85A720}" destId="{316262C1-8E70-4549-9798-D3569E184503}" srcOrd="1" destOrd="0" presId="urn:microsoft.com/office/officeart/2005/8/layout/vList5"/>
    <dgm:cxn modelId="{B42D837B-7E9A-4B43-8973-017EE75CA000}" type="presParOf" srcId="{696DAF03-6431-4C91-B212-72971DEAEB68}" destId="{B95C22E6-0525-406A-9442-9353AE1FFA60}" srcOrd="3" destOrd="0" presId="urn:microsoft.com/office/officeart/2005/8/layout/vList5"/>
    <dgm:cxn modelId="{96E48128-89D3-49D2-9680-B0262C144639}" type="presParOf" srcId="{696DAF03-6431-4C91-B212-72971DEAEB68}" destId="{78F39D09-8F0B-43ED-B8D9-5DD7C541D7AE}" srcOrd="4" destOrd="0" presId="urn:microsoft.com/office/officeart/2005/8/layout/vList5"/>
    <dgm:cxn modelId="{AC2D6DFD-346E-4AFE-9AD4-A51FC65F6C0D}" type="presParOf" srcId="{78F39D09-8F0B-43ED-B8D9-5DD7C541D7AE}" destId="{3F603DF9-B291-4DE1-8B62-1795A08C0D18}" srcOrd="0" destOrd="0" presId="urn:microsoft.com/office/officeart/2005/8/layout/vList5"/>
    <dgm:cxn modelId="{C53811C1-05A5-41A7-A7EF-7BAB23872DA6}" type="presParOf" srcId="{78F39D09-8F0B-43ED-B8D9-5DD7C541D7AE}" destId="{2C366BF7-4155-4157-8836-1509062086B6}" srcOrd="1" destOrd="0" presId="urn:microsoft.com/office/officeart/2005/8/layout/vList5"/>
    <dgm:cxn modelId="{17C4C282-6F4A-4FC6-AD05-6693907BA4CB}" type="presParOf" srcId="{696DAF03-6431-4C91-B212-72971DEAEB68}" destId="{395D730B-D486-42ED-A19B-9A290DD2F3C9}" srcOrd="5" destOrd="0" presId="urn:microsoft.com/office/officeart/2005/8/layout/vList5"/>
    <dgm:cxn modelId="{96ABC582-0173-4E4B-95BF-7E49C919F084}" type="presParOf" srcId="{696DAF03-6431-4C91-B212-72971DEAEB68}" destId="{C643B1FB-A921-4E11-8997-B19F71D5235B}" srcOrd="6" destOrd="0" presId="urn:microsoft.com/office/officeart/2005/8/layout/vList5"/>
    <dgm:cxn modelId="{9DA6C719-8E63-4F39-BDF4-0934395FEFB0}" type="presParOf" srcId="{C643B1FB-A921-4E11-8997-B19F71D5235B}" destId="{484779B1-A2C8-43A9-A4AC-A31935C6FEC7}" srcOrd="0" destOrd="0" presId="urn:microsoft.com/office/officeart/2005/8/layout/vList5"/>
    <dgm:cxn modelId="{7052EE15-254A-4959-9513-1FD36E7A46AA}" type="presParOf" srcId="{C643B1FB-A921-4E11-8997-B19F71D5235B}" destId="{6F876FD6-8C9F-4E8C-B941-A47D4B91D2BE}" srcOrd="1" destOrd="0" presId="urn:microsoft.com/office/officeart/2005/8/layout/vList5"/>
    <dgm:cxn modelId="{741EACDE-D3AF-44B2-A4E0-0C32A43EFE72}" type="presParOf" srcId="{696DAF03-6431-4C91-B212-72971DEAEB68}" destId="{7F5D331D-D1AB-4C18-9C2B-6ABF67027B52}" srcOrd="7" destOrd="0" presId="urn:microsoft.com/office/officeart/2005/8/layout/vList5"/>
    <dgm:cxn modelId="{87FB8B1E-83DB-48A8-9321-1CEDB476E3A3}" type="presParOf" srcId="{696DAF03-6431-4C91-B212-72971DEAEB68}" destId="{95D55670-2F0E-482E-8ADB-61AA0D35D9F7}" srcOrd="8" destOrd="0" presId="urn:microsoft.com/office/officeart/2005/8/layout/vList5"/>
    <dgm:cxn modelId="{EC8D16EC-9E63-45C7-8F4C-9DBD2461B452}" type="presParOf" srcId="{95D55670-2F0E-482E-8ADB-61AA0D35D9F7}" destId="{C69D8CF5-D671-4D21-BCD4-553454271370}" srcOrd="0" destOrd="0" presId="urn:microsoft.com/office/officeart/2005/8/layout/vList5"/>
    <dgm:cxn modelId="{8571C9E0-EEE8-4C07-B1E0-983BB437C22E}" type="presParOf" srcId="{95D55670-2F0E-482E-8ADB-61AA0D35D9F7}" destId="{2646AE39-902B-4804-A9AB-131C83D7DB15}"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34A6D71-0E3E-48F3-83A1-B371D37720D9}" type="doc">
      <dgm:prSet loTypeId="urn:microsoft.com/office/officeart/2005/8/layout/hList1" loCatId="list" qsTypeId="urn:microsoft.com/office/officeart/2005/8/quickstyle/simple1" qsCatId="simple" csTypeId="urn:microsoft.com/office/officeart/2005/8/colors/colorful3" csCatId="colorful" phldr="1"/>
      <dgm:spPr/>
      <dgm:t>
        <a:bodyPr/>
        <a:lstStyle/>
        <a:p>
          <a:endParaRPr lang="es-PE"/>
        </a:p>
      </dgm:t>
    </dgm:pt>
    <dgm:pt modelId="{630395BC-B815-4867-9794-D213A45C6B5D}">
      <dgm:prSet phldrT="[Texto]" custT="1"/>
      <dgm:spPr/>
      <dgm:t>
        <a:bodyPr/>
        <a:lstStyle/>
        <a:p>
          <a:r>
            <a:rPr lang="es-ES" sz="1400" b="1" dirty="0">
              <a:latin typeface="Calibri" panose="020F0502020204030204" pitchFamily="34" charset="0"/>
              <a:cs typeface="Calibri" panose="020F0502020204030204" pitchFamily="34" charset="0"/>
            </a:rPr>
            <a:t>Valores</a:t>
          </a:r>
          <a:endParaRPr lang="es-PE" sz="1400" b="1" dirty="0">
            <a:latin typeface="Calibri" panose="020F0502020204030204" pitchFamily="34" charset="0"/>
            <a:cs typeface="Calibri" panose="020F0502020204030204" pitchFamily="34" charset="0"/>
          </a:endParaRPr>
        </a:p>
      </dgm:t>
    </dgm:pt>
    <dgm:pt modelId="{3BCBB669-EBF3-4090-B389-B8B08123B664}" type="parTrans" cxnId="{4523C9C1-019D-4816-8894-C9DA55B793B7}">
      <dgm:prSet/>
      <dgm:spPr/>
      <dgm:t>
        <a:bodyPr/>
        <a:lstStyle/>
        <a:p>
          <a:endParaRPr lang="es-PE">
            <a:latin typeface="Calibri" panose="020F0502020204030204" pitchFamily="34" charset="0"/>
            <a:cs typeface="Calibri" panose="020F0502020204030204" pitchFamily="34" charset="0"/>
          </a:endParaRPr>
        </a:p>
      </dgm:t>
    </dgm:pt>
    <dgm:pt modelId="{21BCD7ED-4261-4807-9154-D0DDA2974164}" type="sibTrans" cxnId="{4523C9C1-019D-4816-8894-C9DA55B793B7}">
      <dgm:prSet/>
      <dgm:spPr/>
      <dgm:t>
        <a:bodyPr/>
        <a:lstStyle/>
        <a:p>
          <a:endParaRPr lang="es-PE">
            <a:latin typeface="Calibri" panose="020F0502020204030204" pitchFamily="34" charset="0"/>
            <a:cs typeface="Calibri" panose="020F0502020204030204" pitchFamily="34" charset="0"/>
          </a:endParaRPr>
        </a:p>
      </dgm:t>
    </dgm:pt>
    <dgm:pt modelId="{CE7EF384-55BF-4419-AF38-AD02CCAB1AAB}">
      <dgm:prSet phldrT="[Texto]" custT="1"/>
      <dgm:spPr/>
      <dgm:t>
        <a:bodyPr/>
        <a:lstStyle/>
        <a:p>
          <a:r>
            <a:rPr lang="es-ES" sz="1300" b="0" i="0">
              <a:effectLst/>
              <a:latin typeface="Calibri" panose="020F0502020204030204" pitchFamily="34" charset="0"/>
              <a:ea typeface="+mn-ea"/>
              <a:cs typeface="Calibri" panose="020F0502020204030204" pitchFamily="34" charset="0"/>
            </a:rPr>
            <a:t>Son medidas cuantificables que permiten evaluar el rendimiento de los procesos y analizar si los objetivos se han cumplido.</a:t>
          </a:r>
          <a:endParaRPr lang="es-PE" sz="1300" dirty="0">
            <a:latin typeface="Calibri" panose="020F0502020204030204" pitchFamily="34" charset="0"/>
            <a:cs typeface="Calibri" panose="020F0502020204030204" pitchFamily="34" charset="0"/>
          </a:endParaRPr>
        </a:p>
      </dgm:t>
    </dgm:pt>
    <dgm:pt modelId="{1005D630-7E0D-498C-82DB-42BE04B64815}" type="parTrans" cxnId="{8ADF676D-E9F1-4E88-9AF3-CF93191CA5EC}">
      <dgm:prSet/>
      <dgm:spPr/>
      <dgm:t>
        <a:bodyPr/>
        <a:lstStyle/>
        <a:p>
          <a:endParaRPr lang="es-PE">
            <a:latin typeface="Calibri" panose="020F0502020204030204" pitchFamily="34" charset="0"/>
            <a:cs typeface="Calibri" panose="020F0502020204030204" pitchFamily="34" charset="0"/>
          </a:endParaRPr>
        </a:p>
      </dgm:t>
    </dgm:pt>
    <dgm:pt modelId="{D440BB26-1EEF-4F75-8D25-8C2077337993}" type="sibTrans" cxnId="{8ADF676D-E9F1-4E88-9AF3-CF93191CA5EC}">
      <dgm:prSet/>
      <dgm:spPr/>
      <dgm:t>
        <a:bodyPr/>
        <a:lstStyle/>
        <a:p>
          <a:endParaRPr lang="es-PE">
            <a:latin typeface="Calibri" panose="020F0502020204030204" pitchFamily="34" charset="0"/>
            <a:cs typeface="Calibri" panose="020F0502020204030204" pitchFamily="34" charset="0"/>
          </a:endParaRPr>
        </a:p>
      </dgm:t>
    </dgm:pt>
    <dgm:pt modelId="{FC7441FE-31D4-497F-8E68-DD37DA74B234}">
      <dgm:prSet phldrT="[Texto]" custT="1"/>
      <dgm:spPr/>
      <dgm:t>
        <a:bodyPr/>
        <a:lstStyle/>
        <a:p>
          <a:r>
            <a:rPr lang="es-ES" sz="1300" b="1" dirty="0">
              <a:latin typeface="Calibri" panose="020F0502020204030204" pitchFamily="34" charset="0"/>
              <a:cs typeface="Calibri" panose="020F0502020204030204" pitchFamily="34" charset="0"/>
            </a:rPr>
            <a:t>Ejemplo</a:t>
          </a:r>
          <a:r>
            <a:rPr lang="es-ES" sz="1300" dirty="0">
              <a:latin typeface="Calibri" panose="020F0502020204030204" pitchFamily="34" charset="0"/>
              <a:cs typeface="Calibri" panose="020F0502020204030204" pitchFamily="34" charset="0"/>
            </a:rPr>
            <a:t>: En una empresa de distribución y logística, un “valor” podría ser el tiempo empleado en realizar los repartos. El objetivo sería "Reducir el tiempo medio de reparto en un 15% en el próximo trimestre".</a:t>
          </a:r>
          <a:endParaRPr lang="es-PE" sz="1300" dirty="0">
            <a:latin typeface="Calibri" panose="020F0502020204030204" pitchFamily="34" charset="0"/>
            <a:cs typeface="Calibri" panose="020F0502020204030204" pitchFamily="34" charset="0"/>
          </a:endParaRPr>
        </a:p>
      </dgm:t>
    </dgm:pt>
    <dgm:pt modelId="{AC1B3F89-7FE4-4355-8600-FDA54EA02D88}" type="parTrans" cxnId="{741C3F19-C5DA-49FA-BD49-274BDA68560B}">
      <dgm:prSet/>
      <dgm:spPr/>
      <dgm:t>
        <a:bodyPr/>
        <a:lstStyle/>
        <a:p>
          <a:endParaRPr lang="es-PE">
            <a:latin typeface="Calibri" panose="020F0502020204030204" pitchFamily="34" charset="0"/>
            <a:cs typeface="Calibri" panose="020F0502020204030204" pitchFamily="34" charset="0"/>
          </a:endParaRPr>
        </a:p>
      </dgm:t>
    </dgm:pt>
    <dgm:pt modelId="{00173BD4-68E2-4DC8-B406-0CED883822BC}" type="sibTrans" cxnId="{741C3F19-C5DA-49FA-BD49-274BDA68560B}">
      <dgm:prSet/>
      <dgm:spPr/>
      <dgm:t>
        <a:bodyPr/>
        <a:lstStyle/>
        <a:p>
          <a:endParaRPr lang="es-PE">
            <a:latin typeface="Calibri" panose="020F0502020204030204" pitchFamily="34" charset="0"/>
            <a:cs typeface="Calibri" panose="020F0502020204030204" pitchFamily="34" charset="0"/>
          </a:endParaRPr>
        </a:p>
      </dgm:t>
    </dgm:pt>
    <dgm:pt modelId="{73FE3773-3B02-4D98-959A-D9A92C644759}">
      <dgm:prSet phldrT="[Texto]" custT="1"/>
      <dgm:spPr/>
      <dgm:t>
        <a:bodyPr/>
        <a:lstStyle/>
        <a:p>
          <a:r>
            <a:rPr lang="es-ES" sz="1400" b="1" dirty="0">
              <a:latin typeface="Calibri" panose="020F0502020204030204" pitchFamily="34" charset="0"/>
              <a:cs typeface="Calibri" panose="020F0502020204030204" pitchFamily="34" charset="0"/>
            </a:rPr>
            <a:t>Unidades</a:t>
          </a:r>
          <a:endParaRPr lang="es-PE" sz="1400" b="1" dirty="0">
            <a:latin typeface="Calibri" panose="020F0502020204030204" pitchFamily="34" charset="0"/>
            <a:cs typeface="Calibri" panose="020F0502020204030204" pitchFamily="34" charset="0"/>
          </a:endParaRPr>
        </a:p>
      </dgm:t>
    </dgm:pt>
    <dgm:pt modelId="{571EF6A7-0E01-4AB1-B093-78C2FBA8FA6C}" type="parTrans" cxnId="{057AADCD-E531-4689-A197-C40033F973FE}">
      <dgm:prSet/>
      <dgm:spPr/>
      <dgm:t>
        <a:bodyPr/>
        <a:lstStyle/>
        <a:p>
          <a:endParaRPr lang="es-PE">
            <a:latin typeface="Calibri" panose="020F0502020204030204" pitchFamily="34" charset="0"/>
            <a:cs typeface="Calibri" panose="020F0502020204030204" pitchFamily="34" charset="0"/>
          </a:endParaRPr>
        </a:p>
      </dgm:t>
    </dgm:pt>
    <dgm:pt modelId="{1B531417-3B42-4C8B-826B-7B188C0FB599}" type="sibTrans" cxnId="{057AADCD-E531-4689-A197-C40033F973FE}">
      <dgm:prSet/>
      <dgm:spPr/>
      <dgm:t>
        <a:bodyPr/>
        <a:lstStyle/>
        <a:p>
          <a:endParaRPr lang="es-PE">
            <a:latin typeface="Calibri" panose="020F0502020204030204" pitchFamily="34" charset="0"/>
            <a:cs typeface="Calibri" panose="020F0502020204030204" pitchFamily="34" charset="0"/>
          </a:endParaRPr>
        </a:p>
      </dgm:t>
    </dgm:pt>
    <dgm:pt modelId="{752C91FA-C738-43DC-BF4C-4EA1DB3D7538}">
      <dgm:prSet phldrT="[Texto]" custT="1"/>
      <dgm:spPr/>
      <dgm:t>
        <a:bodyPr/>
        <a:lstStyle/>
        <a:p>
          <a:r>
            <a:rPr lang="es-ES" sz="1300" b="0" i="0" dirty="0">
              <a:latin typeface="Calibri" panose="020F0502020204030204" pitchFamily="34" charset="0"/>
              <a:cs typeface="Calibri" panose="020F0502020204030204" pitchFamily="34" charset="0"/>
            </a:rPr>
            <a:t>Son medidas cuantitativas que pueden variar dependiendo del contexto. </a:t>
          </a:r>
          <a:endParaRPr lang="es-PE" sz="1300" dirty="0">
            <a:latin typeface="Calibri" panose="020F0502020204030204" pitchFamily="34" charset="0"/>
            <a:cs typeface="Calibri" panose="020F0502020204030204" pitchFamily="34" charset="0"/>
          </a:endParaRPr>
        </a:p>
      </dgm:t>
    </dgm:pt>
    <dgm:pt modelId="{42B50634-356D-431B-93F7-A04CB8FEAE03}" type="parTrans" cxnId="{1B41F93C-415F-4D94-9CFA-3D5F8773CFB7}">
      <dgm:prSet/>
      <dgm:spPr/>
      <dgm:t>
        <a:bodyPr/>
        <a:lstStyle/>
        <a:p>
          <a:endParaRPr lang="es-PE">
            <a:latin typeface="Calibri" panose="020F0502020204030204" pitchFamily="34" charset="0"/>
            <a:cs typeface="Calibri" panose="020F0502020204030204" pitchFamily="34" charset="0"/>
          </a:endParaRPr>
        </a:p>
      </dgm:t>
    </dgm:pt>
    <dgm:pt modelId="{79AE1AFB-1791-442F-8548-83327073C943}" type="sibTrans" cxnId="{1B41F93C-415F-4D94-9CFA-3D5F8773CFB7}">
      <dgm:prSet/>
      <dgm:spPr/>
      <dgm:t>
        <a:bodyPr/>
        <a:lstStyle/>
        <a:p>
          <a:endParaRPr lang="es-PE">
            <a:latin typeface="Calibri" panose="020F0502020204030204" pitchFamily="34" charset="0"/>
            <a:cs typeface="Calibri" panose="020F0502020204030204" pitchFamily="34" charset="0"/>
          </a:endParaRPr>
        </a:p>
      </dgm:t>
    </dgm:pt>
    <dgm:pt modelId="{036B0114-9722-4917-9EB1-B0D6CCBA7551}">
      <dgm:prSet phldrT="[Texto]" custT="1"/>
      <dgm:spPr/>
      <dgm:t>
        <a:bodyPr/>
        <a:lstStyle/>
        <a:p>
          <a:r>
            <a:rPr lang="es-ES" sz="1400" b="1" dirty="0">
              <a:latin typeface="Calibri" panose="020F0502020204030204" pitchFamily="34" charset="0"/>
              <a:cs typeface="Calibri" panose="020F0502020204030204" pitchFamily="34" charset="0"/>
            </a:rPr>
            <a:t>Índices</a:t>
          </a:r>
          <a:endParaRPr lang="es-PE" sz="1400" b="1" dirty="0">
            <a:latin typeface="Calibri" panose="020F0502020204030204" pitchFamily="34" charset="0"/>
            <a:cs typeface="Calibri" panose="020F0502020204030204" pitchFamily="34" charset="0"/>
          </a:endParaRPr>
        </a:p>
      </dgm:t>
    </dgm:pt>
    <dgm:pt modelId="{483DCEAB-6A07-4D26-A53D-4909DBB35AA1}" type="parTrans" cxnId="{1A946808-E588-48F8-839A-A1BE462942FA}">
      <dgm:prSet/>
      <dgm:spPr/>
      <dgm:t>
        <a:bodyPr/>
        <a:lstStyle/>
        <a:p>
          <a:endParaRPr lang="es-PE">
            <a:latin typeface="Calibri" panose="020F0502020204030204" pitchFamily="34" charset="0"/>
            <a:cs typeface="Calibri" panose="020F0502020204030204" pitchFamily="34" charset="0"/>
          </a:endParaRPr>
        </a:p>
      </dgm:t>
    </dgm:pt>
    <dgm:pt modelId="{D8E2AABD-0BF8-46BD-A68C-CAA35D812BE7}" type="sibTrans" cxnId="{1A946808-E588-48F8-839A-A1BE462942FA}">
      <dgm:prSet/>
      <dgm:spPr/>
      <dgm:t>
        <a:bodyPr/>
        <a:lstStyle/>
        <a:p>
          <a:endParaRPr lang="es-PE">
            <a:latin typeface="Calibri" panose="020F0502020204030204" pitchFamily="34" charset="0"/>
            <a:cs typeface="Calibri" panose="020F0502020204030204" pitchFamily="34" charset="0"/>
          </a:endParaRPr>
        </a:p>
      </dgm:t>
    </dgm:pt>
    <dgm:pt modelId="{746D9653-C1FF-48C9-939A-D898E15588E9}">
      <dgm:prSet phldrT="[Texto]" custT="1"/>
      <dgm:spPr/>
      <dgm:t>
        <a:bodyPr/>
        <a:lstStyle/>
        <a:p>
          <a:r>
            <a:rPr lang="es-ES" sz="1300" b="0" i="0" dirty="0">
              <a:latin typeface="Calibri" panose="020F0502020204030204" pitchFamily="34" charset="0"/>
              <a:cs typeface="Calibri" panose="020F0502020204030204" pitchFamily="34" charset="0"/>
            </a:rPr>
            <a:t>Son medidas comparativas que se utilizan para analizar el rendimiento. </a:t>
          </a:r>
          <a:endParaRPr lang="es-PE" sz="1300" dirty="0">
            <a:latin typeface="Calibri" panose="020F0502020204030204" pitchFamily="34" charset="0"/>
            <a:cs typeface="Calibri" panose="020F0502020204030204" pitchFamily="34" charset="0"/>
          </a:endParaRPr>
        </a:p>
      </dgm:t>
    </dgm:pt>
    <dgm:pt modelId="{12871C0D-A63E-4685-805B-9824BC3C3162}" type="parTrans" cxnId="{92840CD3-8F6D-482D-8873-22EE1461D034}">
      <dgm:prSet/>
      <dgm:spPr/>
      <dgm:t>
        <a:bodyPr/>
        <a:lstStyle/>
        <a:p>
          <a:endParaRPr lang="es-PE">
            <a:latin typeface="Calibri" panose="020F0502020204030204" pitchFamily="34" charset="0"/>
            <a:cs typeface="Calibri" panose="020F0502020204030204" pitchFamily="34" charset="0"/>
          </a:endParaRPr>
        </a:p>
      </dgm:t>
    </dgm:pt>
    <dgm:pt modelId="{454ADF03-6C59-4293-8EF8-95E3B68B8AC6}" type="sibTrans" cxnId="{92840CD3-8F6D-482D-8873-22EE1461D034}">
      <dgm:prSet/>
      <dgm:spPr/>
      <dgm:t>
        <a:bodyPr/>
        <a:lstStyle/>
        <a:p>
          <a:endParaRPr lang="es-PE">
            <a:latin typeface="Calibri" panose="020F0502020204030204" pitchFamily="34" charset="0"/>
            <a:cs typeface="Calibri" panose="020F0502020204030204" pitchFamily="34" charset="0"/>
          </a:endParaRPr>
        </a:p>
      </dgm:t>
    </dgm:pt>
    <dgm:pt modelId="{B64FE65C-0C28-4574-98EF-8C345F26F5CF}">
      <dgm:prSet phldrT="[Texto]" custT="1"/>
      <dgm:spPr/>
      <dgm:t>
        <a:bodyPr/>
        <a:lstStyle/>
        <a:p>
          <a:r>
            <a:rPr lang="es-ES" sz="1400" b="1" dirty="0">
              <a:latin typeface="Calibri" panose="020F0502020204030204" pitchFamily="34" charset="0"/>
              <a:cs typeface="Calibri" panose="020F0502020204030204" pitchFamily="34" charset="0"/>
            </a:rPr>
            <a:t>Series Estadísticas</a:t>
          </a:r>
          <a:endParaRPr lang="es-PE" sz="1400" b="1" dirty="0">
            <a:latin typeface="Calibri" panose="020F0502020204030204" pitchFamily="34" charset="0"/>
            <a:cs typeface="Calibri" panose="020F0502020204030204" pitchFamily="34" charset="0"/>
          </a:endParaRPr>
        </a:p>
      </dgm:t>
    </dgm:pt>
    <dgm:pt modelId="{4E5CF710-EB12-41CB-9EA7-873C0A4FD5CD}" type="parTrans" cxnId="{58B77817-C9DA-426E-BB51-AFAC744D70E3}">
      <dgm:prSet/>
      <dgm:spPr/>
      <dgm:t>
        <a:bodyPr/>
        <a:lstStyle/>
        <a:p>
          <a:endParaRPr lang="es-PE">
            <a:latin typeface="Calibri" panose="020F0502020204030204" pitchFamily="34" charset="0"/>
            <a:cs typeface="Calibri" panose="020F0502020204030204" pitchFamily="34" charset="0"/>
          </a:endParaRPr>
        </a:p>
      </dgm:t>
    </dgm:pt>
    <dgm:pt modelId="{752B1939-3B68-4DBC-B504-7E045941CEE6}" type="sibTrans" cxnId="{58B77817-C9DA-426E-BB51-AFAC744D70E3}">
      <dgm:prSet/>
      <dgm:spPr/>
      <dgm:t>
        <a:bodyPr/>
        <a:lstStyle/>
        <a:p>
          <a:endParaRPr lang="es-PE">
            <a:latin typeface="Calibri" panose="020F0502020204030204" pitchFamily="34" charset="0"/>
            <a:cs typeface="Calibri" panose="020F0502020204030204" pitchFamily="34" charset="0"/>
          </a:endParaRPr>
        </a:p>
      </dgm:t>
    </dgm:pt>
    <dgm:pt modelId="{092F5E4C-04DA-407C-82E2-4ABB68856F78}">
      <dgm:prSet phldrT="[Texto]" custT="1"/>
      <dgm:spPr/>
      <dgm:t>
        <a:bodyPr/>
        <a:lstStyle/>
        <a:p>
          <a:r>
            <a:rPr lang="es-ES" sz="1300" b="0" i="0" dirty="0">
              <a:latin typeface="Calibri" panose="020F0502020204030204" pitchFamily="34" charset="0"/>
              <a:cs typeface="Calibri" panose="020F0502020204030204" pitchFamily="34" charset="0"/>
            </a:rPr>
            <a:t>Son datos recopilados a lo largo del tiempo para analizar tendencias. </a:t>
          </a:r>
          <a:endParaRPr lang="es-PE" sz="1300" dirty="0">
            <a:latin typeface="Calibri" panose="020F0502020204030204" pitchFamily="34" charset="0"/>
            <a:cs typeface="Calibri" panose="020F0502020204030204" pitchFamily="34" charset="0"/>
          </a:endParaRPr>
        </a:p>
      </dgm:t>
    </dgm:pt>
    <dgm:pt modelId="{2841F61C-0448-463B-A4EF-4F6AD4828FBA}" type="parTrans" cxnId="{287AA68E-1473-4F83-BC07-4CB17DF67AD6}">
      <dgm:prSet/>
      <dgm:spPr/>
      <dgm:t>
        <a:bodyPr/>
        <a:lstStyle/>
        <a:p>
          <a:endParaRPr lang="es-PE">
            <a:latin typeface="Calibri" panose="020F0502020204030204" pitchFamily="34" charset="0"/>
            <a:cs typeface="Calibri" panose="020F0502020204030204" pitchFamily="34" charset="0"/>
          </a:endParaRPr>
        </a:p>
      </dgm:t>
    </dgm:pt>
    <dgm:pt modelId="{B04C6FCE-3220-40AE-8763-C807006563EB}" type="sibTrans" cxnId="{287AA68E-1473-4F83-BC07-4CB17DF67AD6}">
      <dgm:prSet/>
      <dgm:spPr/>
      <dgm:t>
        <a:bodyPr/>
        <a:lstStyle/>
        <a:p>
          <a:endParaRPr lang="es-PE">
            <a:latin typeface="Calibri" panose="020F0502020204030204" pitchFamily="34" charset="0"/>
            <a:cs typeface="Calibri" panose="020F0502020204030204" pitchFamily="34" charset="0"/>
          </a:endParaRPr>
        </a:p>
      </dgm:t>
    </dgm:pt>
    <dgm:pt modelId="{D4937B0A-D49E-4394-A8B6-42EC23C9CCCC}">
      <dgm:prSet phldrT="[Texto]" custT="1"/>
      <dgm:spPr/>
      <dgm:t>
        <a:bodyPr/>
        <a:lstStyle/>
        <a:p>
          <a:r>
            <a:rPr lang="es-ES" sz="1300" b="1" i="0" dirty="0">
              <a:latin typeface="Calibri" panose="020F0502020204030204" pitchFamily="34" charset="0"/>
              <a:cs typeface="Calibri" panose="020F0502020204030204" pitchFamily="34" charset="0"/>
            </a:rPr>
            <a:t>Ejemplo</a:t>
          </a:r>
          <a:r>
            <a:rPr lang="es-ES" sz="1300" b="0" i="0" dirty="0">
              <a:latin typeface="Calibri" panose="020F0502020204030204" pitchFamily="34" charset="0"/>
              <a:cs typeface="Calibri" panose="020F0502020204030204" pitchFamily="34" charset="0"/>
            </a:rPr>
            <a:t>: “ventas mensuales”, y el objetivo “Aumentar las ventas mensuales en un 10% cada mes durante el próximo año”.</a:t>
          </a:r>
          <a:endParaRPr lang="es-PE" sz="1300" dirty="0">
            <a:latin typeface="Calibri" panose="020F0502020204030204" pitchFamily="34" charset="0"/>
            <a:cs typeface="Calibri" panose="020F0502020204030204" pitchFamily="34" charset="0"/>
          </a:endParaRPr>
        </a:p>
      </dgm:t>
    </dgm:pt>
    <dgm:pt modelId="{9EB89B56-E982-4D40-80BB-97AEFCE06580}" type="parTrans" cxnId="{53AE6CB4-0217-4EE7-B58F-416E64D38278}">
      <dgm:prSet/>
      <dgm:spPr/>
      <dgm:t>
        <a:bodyPr/>
        <a:lstStyle/>
        <a:p>
          <a:endParaRPr lang="es-PE">
            <a:latin typeface="Calibri" panose="020F0502020204030204" pitchFamily="34" charset="0"/>
            <a:cs typeface="Calibri" panose="020F0502020204030204" pitchFamily="34" charset="0"/>
          </a:endParaRPr>
        </a:p>
      </dgm:t>
    </dgm:pt>
    <dgm:pt modelId="{5613E851-7A92-4FDD-B491-425EC390033D}" type="sibTrans" cxnId="{53AE6CB4-0217-4EE7-B58F-416E64D38278}">
      <dgm:prSet/>
      <dgm:spPr/>
      <dgm:t>
        <a:bodyPr/>
        <a:lstStyle/>
        <a:p>
          <a:endParaRPr lang="es-PE">
            <a:latin typeface="Calibri" panose="020F0502020204030204" pitchFamily="34" charset="0"/>
            <a:cs typeface="Calibri" panose="020F0502020204030204" pitchFamily="34" charset="0"/>
          </a:endParaRPr>
        </a:p>
      </dgm:t>
    </dgm:pt>
    <dgm:pt modelId="{F87D6FDC-D936-464C-90B6-A4C60D59CD1B}">
      <dgm:prSet phldrT="[Texto]" custT="1"/>
      <dgm:spPr/>
      <dgm:t>
        <a:bodyPr/>
        <a:lstStyle/>
        <a:p>
          <a:r>
            <a:rPr lang="es-ES" sz="1300" b="1" i="0" dirty="0">
              <a:latin typeface="Calibri" panose="020F0502020204030204" pitchFamily="34" charset="0"/>
              <a:cs typeface="Calibri" panose="020F0502020204030204" pitchFamily="34" charset="0"/>
            </a:rPr>
            <a:t>Ejemplo</a:t>
          </a:r>
          <a:r>
            <a:rPr lang="es-ES" sz="1300" b="0" i="0" dirty="0">
              <a:latin typeface="Calibri" panose="020F0502020204030204" pitchFamily="34" charset="0"/>
              <a:cs typeface="Calibri" panose="020F0502020204030204" pitchFamily="34" charset="0"/>
            </a:rPr>
            <a:t>: “índice de satisfacción del cliente”, y el objetivo “Mejorar el índice de satisfacción del cliente en un 15% en los próximos 6 meses”.</a:t>
          </a:r>
          <a:endParaRPr lang="es-PE" sz="1300" dirty="0">
            <a:latin typeface="Calibri" panose="020F0502020204030204" pitchFamily="34" charset="0"/>
            <a:cs typeface="Calibri" panose="020F0502020204030204" pitchFamily="34" charset="0"/>
          </a:endParaRPr>
        </a:p>
      </dgm:t>
    </dgm:pt>
    <dgm:pt modelId="{223DA7CB-DE66-4B52-AF2E-EB6056791CB3}" type="parTrans" cxnId="{C9A05295-D049-4368-8006-08406ADE8BAF}">
      <dgm:prSet/>
      <dgm:spPr/>
      <dgm:t>
        <a:bodyPr/>
        <a:lstStyle/>
        <a:p>
          <a:endParaRPr lang="es-PE">
            <a:latin typeface="Calibri" panose="020F0502020204030204" pitchFamily="34" charset="0"/>
            <a:cs typeface="Calibri" panose="020F0502020204030204" pitchFamily="34" charset="0"/>
          </a:endParaRPr>
        </a:p>
      </dgm:t>
    </dgm:pt>
    <dgm:pt modelId="{5E2AEDFE-7FF2-4EEE-A2DE-57E9309A4D55}" type="sibTrans" cxnId="{C9A05295-D049-4368-8006-08406ADE8BAF}">
      <dgm:prSet/>
      <dgm:spPr/>
      <dgm:t>
        <a:bodyPr/>
        <a:lstStyle/>
        <a:p>
          <a:endParaRPr lang="es-PE">
            <a:latin typeface="Calibri" panose="020F0502020204030204" pitchFamily="34" charset="0"/>
            <a:cs typeface="Calibri" panose="020F0502020204030204" pitchFamily="34" charset="0"/>
          </a:endParaRPr>
        </a:p>
      </dgm:t>
    </dgm:pt>
    <dgm:pt modelId="{CCAAA97E-5767-4336-B8AE-FF44F9F521F0}">
      <dgm:prSet phldrT="[Texto]" custT="1"/>
      <dgm:spPr/>
      <dgm:t>
        <a:bodyPr/>
        <a:lstStyle/>
        <a:p>
          <a:r>
            <a:rPr lang="es-ES" sz="1300" b="1" i="0" dirty="0">
              <a:latin typeface="Calibri" panose="020F0502020204030204" pitchFamily="34" charset="0"/>
              <a:cs typeface="Calibri" panose="020F0502020204030204" pitchFamily="34" charset="0"/>
            </a:rPr>
            <a:t>Ejemplo</a:t>
          </a:r>
          <a:r>
            <a:rPr lang="es-ES" sz="1300" b="0" i="0" dirty="0">
              <a:latin typeface="Calibri" panose="020F0502020204030204" pitchFamily="34" charset="0"/>
              <a:cs typeface="Calibri" panose="020F0502020204030204" pitchFamily="34" charset="0"/>
            </a:rPr>
            <a:t>, en un contexto de ventas, el indicador sería “unidades vendidas”, y el objetivo sería “Aumentar las unidades vendidas en un 20% en el próximo trimestre”.</a:t>
          </a:r>
          <a:endParaRPr lang="es-PE" sz="1300" dirty="0">
            <a:latin typeface="Calibri" panose="020F0502020204030204" pitchFamily="34" charset="0"/>
            <a:cs typeface="Calibri" panose="020F0502020204030204" pitchFamily="34" charset="0"/>
          </a:endParaRPr>
        </a:p>
      </dgm:t>
    </dgm:pt>
    <dgm:pt modelId="{2A306CBB-EDCC-4F08-B37C-1F5DE9C1BB8D}" type="parTrans" cxnId="{EC9966EB-5736-4638-921F-411C3F3CE3BD}">
      <dgm:prSet/>
      <dgm:spPr/>
      <dgm:t>
        <a:bodyPr/>
        <a:lstStyle/>
        <a:p>
          <a:endParaRPr lang="es-PE">
            <a:latin typeface="Calibri" panose="020F0502020204030204" pitchFamily="34" charset="0"/>
            <a:cs typeface="Calibri" panose="020F0502020204030204" pitchFamily="34" charset="0"/>
          </a:endParaRPr>
        </a:p>
      </dgm:t>
    </dgm:pt>
    <dgm:pt modelId="{4E04EFDA-1E9C-4C22-8246-6C695A8C5BF1}" type="sibTrans" cxnId="{EC9966EB-5736-4638-921F-411C3F3CE3BD}">
      <dgm:prSet/>
      <dgm:spPr/>
      <dgm:t>
        <a:bodyPr/>
        <a:lstStyle/>
        <a:p>
          <a:endParaRPr lang="es-PE">
            <a:latin typeface="Calibri" panose="020F0502020204030204" pitchFamily="34" charset="0"/>
            <a:cs typeface="Calibri" panose="020F0502020204030204" pitchFamily="34" charset="0"/>
          </a:endParaRPr>
        </a:p>
      </dgm:t>
    </dgm:pt>
    <dgm:pt modelId="{3F3E1FBD-83CC-4816-83B2-1110B96FB305}" type="pres">
      <dgm:prSet presAssocID="{634A6D71-0E3E-48F3-83A1-B371D37720D9}" presName="Name0" presStyleCnt="0">
        <dgm:presLayoutVars>
          <dgm:dir/>
          <dgm:animLvl val="lvl"/>
          <dgm:resizeHandles val="exact"/>
        </dgm:presLayoutVars>
      </dgm:prSet>
      <dgm:spPr/>
    </dgm:pt>
    <dgm:pt modelId="{9178131E-DF1D-40C9-864D-64C51AB04EE2}" type="pres">
      <dgm:prSet presAssocID="{630395BC-B815-4867-9794-D213A45C6B5D}" presName="composite" presStyleCnt="0"/>
      <dgm:spPr/>
    </dgm:pt>
    <dgm:pt modelId="{05F7BD4F-0178-4235-A261-F0BF708963EC}" type="pres">
      <dgm:prSet presAssocID="{630395BC-B815-4867-9794-D213A45C6B5D}" presName="parTx" presStyleLbl="alignNode1" presStyleIdx="0" presStyleCnt="4">
        <dgm:presLayoutVars>
          <dgm:chMax val="0"/>
          <dgm:chPref val="0"/>
          <dgm:bulletEnabled val="1"/>
        </dgm:presLayoutVars>
      </dgm:prSet>
      <dgm:spPr/>
    </dgm:pt>
    <dgm:pt modelId="{AEF60B78-563A-455E-9C80-39C8316AB15A}" type="pres">
      <dgm:prSet presAssocID="{630395BC-B815-4867-9794-D213A45C6B5D}" presName="desTx" presStyleLbl="alignAccFollowNode1" presStyleIdx="0" presStyleCnt="4">
        <dgm:presLayoutVars>
          <dgm:bulletEnabled val="1"/>
        </dgm:presLayoutVars>
      </dgm:prSet>
      <dgm:spPr/>
    </dgm:pt>
    <dgm:pt modelId="{F6F694D0-728F-4CE0-B37B-46991515009A}" type="pres">
      <dgm:prSet presAssocID="{21BCD7ED-4261-4807-9154-D0DDA2974164}" presName="space" presStyleCnt="0"/>
      <dgm:spPr/>
    </dgm:pt>
    <dgm:pt modelId="{7A3A2AF8-A53B-4A52-8791-8AD80886C77F}" type="pres">
      <dgm:prSet presAssocID="{73FE3773-3B02-4D98-959A-D9A92C644759}" presName="composite" presStyleCnt="0"/>
      <dgm:spPr/>
    </dgm:pt>
    <dgm:pt modelId="{45DC61D8-0C1B-4F35-8A35-F889EC8446B8}" type="pres">
      <dgm:prSet presAssocID="{73FE3773-3B02-4D98-959A-D9A92C644759}" presName="parTx" presStyleLbl="alignNode1" presStyleIdx="1" presStyleCnt="4">
        <dgm:presLayoutVars>
          <dgm:chMax val="0"/>
          <dgm:chPref val="0"/>
          <dgm:bulletEnabled val="1"/>
        </dgm:presLayoutVars>
      </dgm:prSet>
      <dgm:spPr/>
    </dgm:pt>
    <dgm:pt modelId="{AE7CA31F-5FED-4A04-8593-422B3356680F}" type="pres">
      <dgm:prSet presAssocID="{73FE3773-3B02-4D98-959A-D9A92C644759}" presName="desTx" presStyleLbl="alignAccFollowNode1" presStyleIdx="1" presStyleCnt="4">
        <dgm:presLayoutVars>
          <dgm:bulletEnabled val="1"/>
        </dgm:presLayoutVars>
      </dgm:prSet>
      <dgm:spPr/>
    </dgm:pt>
    <dgm:pt modelId="{1A347CA3-4802-467E-9E24-6982681EF4F0}" type="pres">
      <dgm:prSet presAssocID="{1B531417-3B42-4C8B-826B-7B188C0FB599}" presName="space" presStyleCnt="0"/>
      <dgm:spPr/>
    </dgm:pt>
    <dgm:pt modelId="{61A5BCE6-69FE-4093-A9A6-4AD104EE3054}" type="pres">
      <dgm:prSet presAssocID="{036B0114-9722-4917-9EB1-B0D6CCBA7551}" presName="composite" presStyleCnt="0"/>
      <dgm:spPr/>
    </dgm:pt>
    <dgm:pt modelId="{DC5BFB13-0E0B-4E81-BE24-3EE60EEC3D90}" type="pres">
      <dgm:prSet presAssocID="{036B0114-9722-4917-9EB1-B0D6CCBA7551}" presName="parTx" presStyleLbl="alignNode1" presStyleIdx="2" presStyleCnt="4">
        <dgm:presLayoutVars>
          <dgm:chMax val="0"/>
          <dgm:chPref val="0"/>
          <dgm:bulletEnabled val="1"/>
        </dgm:presLayoutVars>
      </dgm:prSet>
      <dgm:spPr/>
    </dgm:pt>
    <dgm:pt modelId="{C5E9B9FE-C54F-4632-8F18-098DF33B8508}" type="pres">
      <dgm:prSet presAssocID="{036B0114-9722-4917-9EB1-B0D6CCBA7551}" presName="desTx" presStyleLbl="alignAccFollowNode1" presStyleIdx="2" presStyleCnt="4">
        <dgm:presLayoutVars>
          <dgm:bulletEnabled val="1"/>
        </dgm:presLayoutVars>
      </dgm:prSet>
      <dgm:spPr/>
    </dgm:pt>
    <dgm:pt modelId="{0C7A7D86-C0E9-4CB6-BFFB-1275202AFD8E}" type="pres">
      <dgm:prSet presAssocID="{D8E2AABD-0BF8-46BD-A68C-CAA35D812BE7}" presName="space" presStyleCnt="0"/>
      <dgm:spPr/>
    </dgm:pt>
    <dgm:pt modelId="{0081E0E3-B1DF-463E-BB18-495FAC587CB4}" type="pres">
      <dgm:prSet presAssocID="{B64FE65C-0C28-4574-98EF-8C345F26F5CF}" presName="composite" presStyleCnt="0"/>
      <dgm:spPr/>
    </dgm:pt>
    <dgm:pt modelId="{28024043-92D5-4ABC-86B4-E2D5757A4ECA}" type="pres">
      <dgm:prSet presAssocID="{B64FE65C-0C28-4574-98EF-8C345F26F5CF}" presName="parTx" presStyleLbl="alignNode1" presStyleIdx="3" presStyleCnt="4">
        <dgm:presLayoutVars>
          <dgm:chMax val="0"/>
          <dgm:chPref val="0"/>
          <dgm:bulletEnabled val="1"/>
        </dgm:presLayoutVars>
      </dgm:prSet>
      <dgm:spPr/>
    </dgm:pt>
    <dgm:pt modelId="{3F6A5801-690D-4667-B451-0714F677DE79}" type="pres">
      <dgm:prSet presAssocID="{B64FE65C-0C28-4574-98EF-8C345F26F5CF}" presName="desTx" presStyleLbl="alignAccFollowNode1" presStyleIdx="3" presStyleCnt="4">
        <dgm:presLayoutVars>
          <dgm:bulletEnabled val="1"/>
        </dgm:presLayoutVars>
      </dgm:prSet>
      <dgm:spPr/>
    </dgm:pt>
  </dgm:ptLst>
  <dgm:cxnLst>
    <dgm:cxn modelId="{CC453300-D78C-417B-AB0D-3D5625FC0F97}" type="presOf" srcId="{746D9653-C1FF-48C9-939A-D898E15588E9}" destId="{C5E9B9FE-C54F-4632-8F18-098DF33B8508}" srcOrd="0" destOrd="0" presId="urn:microsoft.com/office/officeart/2005/8/layout/hList1"/>
    <dgm:cxn modelId="{47972002-0227-470D-B7B2-55C97D0E0D06}" type="presOf" srcId="{036B0114-9722-4917-9EB1-B0D6CCBA7551}" destId="{DC5BFB13-0E0B-4E81-BE24-3EE60EEC3D90}" srcOrd="0" destOrd="0" presId="urn:microsoft.com/office/officeart/2005/8/layout/hList1"/>
    <dgm:cxn modelId="{1A946808-E588-48F8-839A-A1BE462942FA}" srcId="{634A6D71-0E3E-48F3-83A1-B371D37720D9}" destId="{036B0114-9722-4917-9EB1-B0D6CCBA7551}" srcOrd="2" destOrd="0" parTransId="{483DCEAB-6A07-4D26-A53D-4909DBB35AA1}" sibTransId="{D8E2AABD-0BF8-46BD-A68C-CAA35D812BE7}"/>
    <dgm:cxn modelId="{7DF2B114-4045-49CE-913E-E8965B348F74}" type="presOf" srcId="{752C91FA-C738-43DC-BF4C-4EA1DB3D7538}" destId="{AE7CA31F-5FED-4A04-8593-422B3356680F}" srcOrd="0" destOrd="0" presId="urn:microsoft.com/office/officeart/2005/8/layout/hList1"/>
    <dgm:cxn modelId="{4FE63815-5E2F-4739-A1C3-C528A1892599}" type="presOf" srcId="{D4937B0A-D49E-4394-A8B6-42EC23C9CCCC}" destId="{3F6A5801-690D-4667-B451-0714F677DE79}" srcOrd="0" destOrd="1" presId="urn:microsoft.com/office/officeart/2005/8/layout/hList1"/>
    <dgm:cxn modelId="{58B77817-C9DA-426E-BB51-AFAC744D70E3}" srcId="{634A6D71-0E3E-48F3-83A1-B371D37720D9}" destId="{B64FE65C-0C28-4574-98EF-8C345F26F5CF}" srcOrd="3" destOrd="0" parTransId="{4E5CF710-EB12-41CB-9EA7-873C0A4FD5CD}" sibTransId="{752B1939-3B68-4DBC-B504-7E045941CEE6}"/>
    <dgm:cxn modelId="{741C3F19-C5DA-49FA-BD49-274BDA68560B}" srcId="{630395BC-B815-4867-9794-D213A45C6B5D}" destId="{FC7441FE-31D4-497F-8E68-DD37DA74B234}" srcOrd="1" destOrd="0" parTransId="{AC1B3F89-7FE4-4355-8600-FDA54EA02D88}" sibTransId="{00173BD4-68E2-4DC8-B406-0CED883822BC}"/>
    <dgm:cxn modelId="{C8B99B3A-8B9A-462D-B564-A8D6D9AE87D8}" type="presOf" srcId="{73FE3773-3B02-4D98-959A-D9A92C644759}" destId="{45DC61D8-0C1B-4F35-8A35-F889EC8446B8}" srcOrd="0" destOrd="0" presId="urn:microsoft.com/office/officeart/2005/8/layout/hList1"/>
    <dgm:cxn modelId="{1B41F93C-415F-4D94-9CFA-3D5F8773CFB7}" srcId="{73FE3773-3B02-4D98-959A-D9A92C644759}" destId="{752C91FA-C738-43DC-BF4C-4EA1DB3D7538}" srcOrd="0" destOrd="0" parTransId="{42B50634-356D-431B-93F7-A04CB8FEAE03}" sibTransId="{79AE1AFB-1791-442F-8548-83327073C943}"/>
    <dgm:cxn modelId="{6222CE3D-F73D-47CA-AD3B-A507E9A78538}" type="presOf" srcId="{634A6D71-0E3E-48F3-83A1-B371D37720D9}" destId="{3F3E1FBD-83CC-4816-83B2-1110B96FB305}" srcOrd="0" destOrd="0" presId="urn:microsoft.com/office/officeart/2005/8/layout/hList1"/>
    <dgm:cxn modelId="{8ADF676D-E9F1-4E88-9AF3-CF93191CA5EC}" srcId="{630395BC-B815-4867-9794-D213A45C6B5D}" destId="{CE7EF384-55BF-4419-AF38-AD02CCAB1AAB}" srcOrd="0" destOrd="0" parTransId="{1005D630-7E0D-498C-82DB-42BE04B64815}" sibTransId="{D440BB26-1EEF-4F75-8D25-8C2077337993}"/>
    <dgm:cxn modelId="{D88F577F-DEB3-4606-BF81-076A2B2FAE4C}" type="presOf" srcId="{CE7EF384-55BF-4419-AF38-AD02CCAB1AAB}" destId="{AEF60B78-563A-455E-9C80-39C8316AB15A}" srcOrd="0" destOrd="0" presId="urn:microsoft.com/office/officeart/2005/8/layout/hList1"/>
    <dgm:cxn modelId="{287AA68E-1473-4F83-BC07-4CB17DF67AD6}" srcId="{B64FE65C-0C28-4574-98EF-8C345F26F5CF}" destId="{092F5E4C-04DA-407C-82E2-4ABB68856F78}" srcOrd="0" destOrd="0" parTransId="{2841F61C-0448-463B-A4EF-4F6AD4828FBA}" sibTransId="{B04C6FCE-3220-40AE-8763-C807006563EB}"/>
    <dgm:cxn modelId="{C9A05295-D049-4368-8006-08406ADE8BAF}" srcId="{036B0114-9722-4917-9EB1-B0D6CCBA7551}" destId="{F87D6FDC-D936-464C-90B6-A4C60D59CD1B}" srcOrd="1" destOrd="0" parTransId="{223DA7CB-DE66-4B52-AF2E-EB6056791CB3}" sibTransId="{5E2AEDFE-7FF2-4EEE-A2DE-57E9309A4D55}"/>
    <dgm:cxn modelId="{A336CC98-9860-4D54-A0EC-E33D85A6AEF1}" type="presOf" srcId="{F87D6FDC-D936-464C-90B6-A4C60D59CD1B}" destId="{C5E9B9FE-C54F-4632-8F18-098DF33B8508}" srcOrd="0" destOrd="1" presId="urn:microsoft.com/office/officeart/2005/8/layout/hList1"/>
    <dgm:cxn modelId="{AE3EFA98-9F3D-402D-AF53-3380C1B3BB00}" type="presOf" srcId="{092F5E4C-04DA-407C-82E2-4ABB68856F78}" destId="{3F6A5801-690D-4667-B451-0714F677DE79}" srcOrd="0" destOrd="0" presId="urn:microsoft.com/office/officeart/2005/8/layout/hList1"/>
    <dgm:cxn modelId="{FD5677A3-8FD6-4D67-BDC3-FACB28F7BBF0}" type="presOf" srcId="{FC7441FE-31D4-497F-8E68-DD37DA74B234}" destId="{AEF60B78-563A-455E-9C80-39C8316AB15A}" srcOrd="0" destOrd="1" presId="urn:microsoft.com/office/officeart/2005/8/layout/hList1"/>
    <dgm:cxn modelId="{53AE6CB4-0217-4EE7-B58F-416E64D38278}" srcId="{B64FE65C-0C28-4574-98EF-8C345F26F5CF}" destId="{D4937B0A-D49E-4394-A8B6-42EC23C9CCCC}" srcOrd="1" destOrd="0" parTransId="{9EB89B56-E982-4D40-80BB-97AEFCE06580}" sibTransId="{5613E851-7A92-4FDD-B491-425EC390033D}"/>
    <dgm:cxn modelId="{6674EEBF-5900-436F-8BC7-FFBACE0D13C6}" type="presOf" srcId="{630395BC-B815-4867-9794-D213A45C6B5D}" destId="{05F7BD4F-0178-4235-A261-F0BF708963EC}" srcOrd="0" destOrd="0" presId="urn:microsoft.com/office/officeart/2005/8/layout/hList1"/>
    <dgm:cxn modelId="{4523C9C1-019D-4816-8894-C9DA55B793B7}" srcId="{634A6D71-0E3E-48F3-83A1-B371D37720D9}" destId="{630395BC-B815-4867-9794-D213A45C6B5D}" srcOrd="0" destOrd="0" parTransId="{3BCBB669-EBF3-4090-B389-B8B08123B664}" sibTransId="{21BCD7ED-4261-4807-9154-D0DDA2974164}"/>
    <dgm:cxn modelId="{057AADCD-E531-4689-A197-C40033F973FE}" srcId="{634A6D71-0E3E-48F3-83A1-B371D37720D9}" destId="{73FE3773-3B02-4D98-959A-D9A92C644759}" srcOrd="1" destOrd="0" parTransId="{571EF6A7-0E01-4AB1-B093-78C2FBA8FA6C}" sibTransId="{1B531417-3B42-4C8B-826B-7B188C0FB599}"/>
    <dgm:cxn modelId="{A10D3FD1-B9CB-4058-A4D4-1A5634EA137D}" type="presOf" srcId="{B64FE65C-0C28-4574-98EF-8C345F26F5CF}" destId="{28024043-92D5-4ABC-86B4-E2D5757A4ECA}" srcOrd="0" destOrd="0" presId="urn:microsoft.com/office/officeart/2005/8/layout/hList1"/>
    <dgm:cxn modelId="{92840CD3-8F6D-482D-8873-22EE1461D034}" srcId="{036B0114-9722-4917-9EB1-B0D6CCBA7551}" destId="{746D9653-C1FF-48C9-939A-D898E15588E9}" srcOrd="0" destOrd="0" parTransId="{12871C0D-A63E-4685-805B-9824BC3C3162}" sibTransId="{454ADF03-6C59-4293-8EF8-95E3B68B8AC6}"/>
    <dgm:cxn modelId="{738A12E8-716D-4E4C-8883-48FA9233A159}" type="presOf" srcId="{CCAAA97E-5767-4336-B8AE-FF44F9F521F0}" destId="{AE7CA31F-5FED-4A04-8593-422B3356680F}" srcOrd="0" destOrd="1" presId="urn:microsoft.com/office/officeart/2005/8/layout/hList1"/>
    <dgm:cxn modelId="{EC9966EB-5736-4638-921F-411C3F3CE3BD}" srcId="{73FE3773-3B02-4D98-959A-D9A92C644759}" destId="{CCAAA97E-5767-4336-B8AE-FF44F9F521F0}" srcOrd="1" destOrd="0" parTransId="{2A306CBB-EDCC-4F08-B37C-1F5DE9C1BB8D}" sibTransId="{4E04EFDA-1E9C-4C22-8246-6C695A8C5BF1}"/>
    <dgm:cxn modelId="{EFF4A115-EA58-45C2-BB14-1E04D4CA449C}" type="presParOf" srcId="{3F3E1FBD-83CC-4816-83B2-1110B96FB305}" destId="{9178131E-DF1D-40C9-864D-64C51AB04EE2}" srcOrd="0" destOrd="0" presId="urn:microsoft.com/office/officeart/2005/8/layout/hList1"/>
    <dgm:cxn modelId="{F74FBF52-D6CE-4BDE-A560-B4BEC3D92168}" type="presParOf" srcId="{9178131E-DF1D-40C9-864D-64C51AB04EE2}" destId="{05F7BD4F-0178-4235-A261-F0BF708963EC}" srcOrd="0" destOrd="0" presId="urn:microsoft.com/office/officeart/2005/8/layout/hList1"/>
    <dgm:cxn modelId="{4B7C6562-3794-419A-8FC7-0485FED4E3AC}" type="presParOf" srcId="{9178131E-DF1D-40C9-864D-64C51AB04EE2}" destId="{AEF60B78-563A-455E-9C80-39C8316AB15A}" srcOrd="1" destOrd="0" presId="urn:microsoft.com/office/officeart/2005/8/layout/hList1"/>
    <dgm:cxn modelId="{A67E0C3B-D03C-45C3-9F4C-321F16AB99C0}" type="presParOf" srcId="{3F3E1FBD-83CC-4816-83B2-1110B96FB305}" destId="{F6F694D0-728F-4CE0-B37B-46991515009A}" srcOrd="1" destOrd="0" presId="urn:microsoft.com/office/officeart/2005/8/layout/hList1"/>
    <dgm:cxn modelId="{9D6A38B0-52A3-41F9-89EC-27A5EB33DAF9}" type="presParOf" srcId="{3F3E1FBD-83CC-4816-83B2-1110B96FB305}" destId="{7A3A2AF8-A53B-4A52-8791-8AD80886C77F}" srcOrd="2" destOrd="0" presId="urn:microsoft.com/office/officeart/2005/8/layout/hList1"/>
    <dgm:cxn modelId="{115488A3-7E9E-4E75-B2C7-FB1CDF291E9C}" type="presParOf" srcId="{7A3A2AF8-A53B-4A52-8791-8AD80886C77F}" destId="{45DC61D8-0C1B-4F35-8A35-F889EC8446B8}" srcOrd="0" destOrd="0" presId="urn:microsoft.com/office/officeart/2005/8/layout/hList1"/>
    <dgm:cxn modelId="{7AFE3534-9B82-41AC-A9F0-7DD693A0F203}" type="presParOf" srcId="{7A3A2AF8-A53B-4A52-8791-8AD80886C77F}" destId="{AE7CA31F-5FED-4A04-8593-422B3356680F}" srcOrd="1" destOrd="0" presId="urn:microsoft.com/office/officeart/2005/8/layout/hList1"/>
    <dgm:cxn modelId="{E6AAA4F4-82F8-425C-B195-4EE9129EC859}" type="presParOf" srcId="{3F3E1FBD-83CC-4816-83B2-1110B96FB305}" destId="{1A347CA3-4802-467E-9E24-6982681EF4F0}" srcOrd="3" destOrd="0" presId="urn:microsoft.com/office/officeart/2005/8/layout/hList1"/>
    <dgm:cxn modelId="{B1AF8C8D-A0B9-4361-B13A-F2DB6DE1EE20}" type="presParOf" srcId="{3F3E1FBD-83CC-4816-83B2-1110B96FB305}" destId="{61A5BCE6-69FE-4093-A9A6-4AD104EE3054}" srcOrd="4" destOrd="0" presId="urn:microsoft.com/office/officeart/2005/8/layout/hList1"/>
    <dgm:cxn modelId="{25D8FAED-EAB0-4297-BA86-7814CFD45774}" type="presParOf" srcId="{61A5BCE6-69FE-4093-A9A6-4AD104EE3054}" destId="{DC5BFB13-0E0B-4E81-BE24-3EE60EEC3D90}" srcOrd="0" destOrd="0" presId="urn:microsoft.com/office/officeart/2005/8/layout/hList1"/>
    <dgm:cxn modelId="{F78BA44E-D564-4587-A6D4-A10BF07C7A38}" type="presParOf" srcId="{61A5BCE6-69FE-4093-A9A6-4AD104EE3054}" destId="{C5E9B9FE-C54F-4632-8F18-098DF33B8508}" srcOrd="1" destOrd="0" presId="urn:microsoft.com/office/officeart/2005/8/layout/hList1"/>
    <dgm:cxn modelId="{C713AC76-5AA1-40B2-BB07-CA182F971905}" type="presParOf" srcId="{3F3E1FBD-83CC-4816-83B2-1110B96FB305}" destId="{0C7A7D86-C0E9-4CB6-BFFB-1275202AFD8E}" srcOrd="5" destOrd="0" presId="urn:microsoft.com/office/officeart/2005/8/layout/hList1"/>
    <dgm:cxn modelId="{8B6020D4-A80B-4F14-B0B8-A1BB091A5612}" type="presParOf" srcId="{3F3E1FBD-83CC-4816-83B2-1110B96FB305}" destId="{0081E0E3-B1DF-463E-BB18-495FAC587CB4}" srcOrd="6" destOrd="0" presId="urn:microsoft.com/office/officeart/2005/8/layout/hList1"/>
    <dgm:cxn modelId="{F27E4179-C551-4146-BF77-032226D04656}" type="presParOf" srcId="{0081E0E3-B1DF-463E-BB18-495FAC587CB4}" destId="{28024043-92D5-4ABC-86B4-E2D5757A4ECA}" srcOrd="0" destOrd="0" presId="urn:microsoft.com/office/officeart/2005/8/layout/hList1"/>
    <dgm:cxn modelId="{FAB4499F-DE62-4074-A47B-EACACBBF8757}" type="presParOf" srcId="{0081E0E3-B1DF-463E-BB18-495FAC587CB4}" destId="{3F6A5801-690D-4667-B451-0714F677DE79}"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0E78B98-4524-490D-8C5F-06BABA07FACF}" type="doc">
      <dgm:prSet loTypeId="urn:microsoft.com/office/officeart/2005/8/layout/list1" loCatId="list" qsTypeId="urn:microsoft.com/office/officeart/2005/8/quickstyle/simple1" qsCatId="simple" csTypeId="urn:microsoft.com/office/officeart/2005/8/colors/colorful3" csCatId="colorful" phldr="1"/>
      <dgm:spPr/>
      <dgm:t>
        <a:bodyPr/>
        <a:lstStyle/>
        <a:p>
          <a:endParaRPr lang="es-PE"/>
        </a:p>
      </dgm:t>
    </dgm:pt>
    <dgm:pt modelId="{A8E93A46-EF94-4057-A480-7EA6618AF901}">
      <dgm:prSet phldrT="[Texto]"/>
      <dgm:spPr/>
      <dgm:t>
        <a:bodyPr/>
        <a:lstStyle/>
        <a:p>
          <a:r>
            <a:rPr lang="es-ES" b="1" i="0" dirty="0">
              <a:solidFill>
                <a:schemeClr val="tx1"/>
              </a:solidFill>
              <a:effectLst/>
              <a:latin typeface="+mn-lt"/>
              <a:ea typeface="+mn-ea"/>
              <a:cs typeface="+mn-cs"/>
            </a:rPr>
            <a:t>Indicadores de eficiencia</a:t>
          </a:r>
          <a:endParaRPr lang="es-PE" dirty="0"/>
        </a:p>
      </dgm:t>
    </dgm:pt>
    <dgm:pt modelId="{176FA143-5918-48E7-A917-6A9457F7EA87}" type="parTrans" cxnId="{9ADCAABA-8382-4590-A755-44573C3C2981}">
      <dgm:prSet/>
      <dgm:spPr/>
      <dgm:t>
        <a:bodyPr/>
        <a:lstStyle/>
        <a:p>
          <a:endParaRPr lang="es-PE"/>
        </a:p>
      </dgm:t>
    </dgm:pt>
    <dgm:pt modelId="{51A5A3EF-3D03-4940-AFED-95E93C00D8B6}" type="sibTrans" cxnId="{9ADCAABA-8382-4590-A755-44573C3C2981}">
      <dgm:prSet/>
      <dgm:spPr/>
      <dgm:t>
        <a:bodyPr/>
        <a:lstStyle/>
        <a:p>
          <a:endParaRPr lang="es-PE"/>
        </a:p>
      </dgm:t>
    </dgm:pt>
    <dgm:pt modelId="{22FF8936-D99A-4ED0-AC3D-918480835920}">
      <dgm:prSet phldrT="[Texto]"/>
      <dgm:spPr/>
      <dgm:t>
        <a:bodyPr/>
        <a:lstStyle/>
        <a:p>
          <a:r>
            <a:rPr lang="es-ES" b="1" i="0" dirty="0">
              <a:solidFill>
                <a:schemeClr val="tx1"/>
              </a:solidFill>
              <a:effectLst/>
              <a:latin typeface="+mn-lt"/>
              <a:ea typeface="+mn-ea"/>
              <a:cs typeface="+mn-cs"/>
            </a:rPr>
            <a:t>Indicadores de Eficacia</a:t>
          </a:r>
          <a:endParaRPr lang="es-PE" dirty="0"/>
        </a:p>
      </dgm:t>
    </dgm:pt>
    <dgm:pt modelId="{DCD774F8-A0BB-46DC-B0A7-E4DF3310B948}" type="parTrans" cxnId="{D0B9E355-9767-4117-80F3-0E2EF4D059AE}">
      <dgm:prSet/>
      <dgm:spPr/>
      <dgm:t>
        <a:bodyPr/>
        <a:lstStyle/>
        <a:p>
          <a:endParaRPr lang="es-PE"/>
        </a:p>
      </dgm:t>
    </dgm:pt>
    <dgm:pt modelId="{258BD399-CBDE-407C-BFE4-8E67333809DB}" type="sibTrans" cxnId="{D0B9E355-9767-4117-80F3-0E2EF4D059AE}">
      <dgm:prSet/>
      <dgm:spPr/>
      <dgm:t>
        <a:bodyPr/>
        <a:lstStyle/>
        <a:p>
          <a:endParaRPr lang="es-PE"/>
        </a:p>
      </dgm:t>
    </dgm:pt>
    <dgm:pt modelId="{432E7D66-C90C-4EFF-ADF5-9EF9DF54E72C}">
      <dgm:prSet phldrT="[Texto]"/>
      <dgm:spPr/>
      <dgm:t>
        <a:bodyPr/>
        <a:lstStyle/>
        <a:p>
          <a:r>
            <a:rPr lang="es-ES" b="0" i="0" dirty="0">
              <a:solidFill>
                <a:schemeClr val="tx1"/>
              </a:solidFill>
              <a:effectLst/>
              <a:latin typeface="+mn-lt"/>
              <a:ea typeface="+mn-ea"/>
              <a:cs typeface="+mn-cs"/>
            </a:rPr>
            <a:t>Miden la cantidad de recursos utilizados para producir un resultado en un proceso. Capacidad para optimizar el uso de recursos. </a:t>
          </a:r>
          <a:endParaRPr lang="es-PE" dirty="0"/>
        </a:p>
      </dgm:t>
    </dgm:pt>
    <dgm:pt modelId="{982D13D3-EC6A-47CA-B7E8-CB38B73E2567}" type="parTrans" cxnId="{911F0897-D3D4-4D53-8A48-6DF8E6FA49DB}">
      <dgm:prSet/>
      <dgm:spPr/>
      <dgm:t>
        <a:bodyPr/>
        <a:lstStyle/>
        <a:p>
          <a:endParaRPr lang="es-PE"/>
        </a:p>
      </dgm:t>
    </dgm:pt>
    <dgm:pt modelId="{04B4CD1F-9659-4A6F-850A-2CDB4C4F94C1}" type="sibTrans" cxnId="{911F0897-D3D4-4D53-8A48-6DF8E6FA49DB}">
      <dgm:prSet/>
      <dgm:spPr/>
      <dgm:t>
        <a:bodyPr/>
        <a:lstStyle/>
        <a:p>
          <a:endParaRPr lang="es-PE"/>
        </a:p>
      </dgm:t>
    </dgm:pt>
    <dgm:pt modelId="{3A4D11C3-9572-4ED6-BC2B-0EF4A4BFACF4}">
      <dgm:prSet phldrT="[Texto]"/>
      <dgm:spPr/>
      <dgm:t>
        <a:bodyPr/>
        <a:lstStyle/>
        <a:p>
          <a:r>
            <a:rPr lang="es-ES" b="1" i="0" u="sng" dirty="0">
              <a:solidFill>
                <a:schemeClr val="tx1"/>
              </a:solidFill>
              <a:effectLst/>
              <a:latin typeface="+mn-lt"/>
              <a:ea typeface="+mn-ea"/>
              <a:cs typeface="+mn-cs"/>
            </a:rPr>
            <a:t>Ejemplo</a:t>
          </a:r>
          <a:r>
            <a:rPr lang="es-ES" b="0" i="0" dirty="0">
              <a:solidFill>
                <a:schemeClr val="tx1"/>
              </a:solidFill>
              <a:effectLst/>
              <a:latin typeface="+mn-lt"/>
              <a:ea typeface="+mn-ea"/>
              <a:cs typeface="+mn-cs"/>
            </a:rPr>
            <a:t>: El tiempo que se tarda en procesar un pedido.</a:t>
          </a:r>
          <a:endParaRPr lang="es-PE" dirty="0"/>
        </a:p>
      </dgm:t>
    </dgm:pt>
    <dgm:pt modelId="{C4CDCA4A-98BF-448E-B29C-FCECFB48BC99}" type="parTrans" cxnId="{69ABF288-EAF0-4DDD-8718-83016407AA1E}">
      <dgm:prSet/>
      <dgm:spPr/>
      <dgm:t>
        <a:bodyPr/>
        <a:lstStyle/>
        <a:p>
          <a:endParaRPr lang="es-PE"/>
        </a:p>
      </dgm:t>
    </dgm:pt>
    <dgm:pt modelId="{21D006B1-D316-4129-8D04-89408D119DBD}" type="sibTrans" cxnId="{69ABF288-EAF0-4DDD-8718-83016407AA1E}">
      <dgm:prSet/>
      <dgm:spPr/>
      <dgm:t>
        <a:bodyPr/>
        <a:lstStyle/>
        <a:p>
          <a:endParaRPr lang="es-PE"/>
        </a:p>
      </dgm:t>
    </dgm:pt>
    <dgm:pt modelId="{6255E5BB-1759-4C97-A231-73D631F3E46B}">
      <dgm:prSet phldrT="[Texto]"/>
      <dgm:spPr/>
      <dgm:t>
        <a:bodyPr/>
        <a:lstStyle/>
        <a:p>
          <a:r>
            <a:rPr lang="es-ES" b="0" i="0" dirty="0">
              <a:solidFill>
                <a:schemeClr val="tx1"/>
              </a:solidFill>
              <a:effectLst/>
              <a:latin typeface="+mn-lt"/>
              <a:ea typeface="+mn-ea"/>
              <a:cs typeface="+mn-cs"/>
            </a:rPr>
            <a:t>Mide </a:t>
          </a:r>
          <a:r>
            <a:rPr lang="es-ES" b="0" i="0" dirty="0"/>
            <a:t>el porcentaje de tareas o proyectos que se completan con éxito. Habilidad para alcanzar un objetivo específico.</a:t>
          </a:r>
          <a:endParaRPr lang="es-PE" dirty="0"/>
        </a:p>
      </dgm:t>
    </dgm:pt>
    <dgm:pt modelId="{27411BC9-0BF1-494A-A358-497CC44AEDAA}" type="parTrans" cxnId="{748C8263-CEBC-40F1-B8FD-7C94176AD273}">
      <dgm:prSet/>
      <dgm:spPr/>
      <dgm:t>
        <a:bodyPr/>
        <a:lstStyle/>
        <a:p>
          <a:endParaRPr lang="es-PE"/>
        </a:p>
      </dgm:t>
    </dgm:pt>
    <dgm:pt modelId="{AD762204-51E6-4E0B-A368-23801080BF8C}" type="sibTrans" cxnId="{748C8263-CEBC-40F1-B8FD-7C94176AD273}">
      <dgm:prSet/>
      <dgm:spPr/>
      <dgm:t>
        <a:bodyPr/>
        <a:lstStyle/>
        <a:p>
          <a:endParaRPr lang="es-PE"/>
        </a:p>
      </dgm:t>
    </dgm:pt>
    <dgm:pt modelId="{D5440E64-34D4-49BE-8063-D08820952933}">
      <dgm:prSet phldrT="[Texto]"/>
      <dgm:spPr/>
      <dgm:t>
        <a:bodyPr/>
        <a:lstStyle/>
        <a:p>
          <a:r>
            <a:rPr lang="es-ES" b="1" i="0" u="sng" dirty="0">
              <a:solidFill>
                <a:schemeClr val="tx1"/>
              </a:solidFill>
              <a:effectLst/>
              <a:latin typeface="+mn-lt"/>
              <a:ea typeface="+mn-ea"/>
              <a:cs typeface="+mn-cs"/>
            </a:rPr>
            <a:t>Ejemplo</a:t>
          </a:r>
          <a:r>
            <a:rPr lang="es-ES" b="0" i="0" dirty="0">
              <a:solidFill>
                <a:schemeClr val="tx1"/>
              </a:solidFill>
              <a:effectLst/>
              <a:latin typeface="+mn-lt"/>
              <a:ea typeface="+mn-ea"/>
              <a:cs typeface="+mn-cs"/>
            </a:rPr>
            <a:t> </a:t>
          </a:r>
          <a:r>
            <a:rPr lang="es-ES" b="0" i="0" dirty="0"/>
            <a:t>Tasa de éxito en una campaña de marketing</a:t>
          </a:r>
          <a:r>
            <a:rPr lang="es-ES" b="0" i="0" dirty="0">
              <a:solidFill>
                <a:schemeClr val="tx1"/>
              </a:solidFill>
              <a:effectLst/>
              <a:latin typeface="+mn-lt"/>
              <a:ea typeface="+mn-ea"/>
              <a:cs typeface="+mn-cs"/>
            </a:rPr>
            <a:t>.</a:t>
          </a:r>
          <a:endParaRPr lang="es-PE" b="0" dirty="0"/>
        </a:p>
      </dgm:t>
    </dgm:pt>
    <dgm:pt modelId="{9167A22A-2E56-42A4-896A-B9570C6CD355}" type="parTrans" cxnId="{57C9C235-9C50-4EB9-A244-9ED62A0F3E3E}">
      <dgm:prSet/>
      <dgm:spPr/>
      <dgm:t>
        <a:bodyPr/>
        <a:lstStyle/>
        <a:p>
          <a:endParaRPr lang="es-PE"/>
        </a:p>
      </dgm:t>
    </dgm:pt>
    <dgm:pt modelId="{38027F25-9CED-4158-B665-008726C113E4}" type="sibTrans" cxnId="{57C9C235-9C50-4EB9-A244-9ED62A0F3E3E}">
      <dgm:prSet/>
      <dgm:spPr/>
      <dgm:t>
        <a:bodyPr/>
        <a:lstStyle/>
        <a:p>
          <a:endParaRPr lang="es-PE"/>
        </a:p>
      </dgm:t>
    </dgm:pt>
    <dgm:pt modelId="{EF93BDC6-9857-482A-AF86-1C145EB6B1F0}">
      <dgm:prSet phldrT="[Texto]"/>
      <dgm:spPr/>
      <dgm:t>
        <a:bodyPr/>
        <a:lstStyle/>
        <a:p>
          <a:r>
            <a:rPr lang="es-ES" b="1" i="0" dirty="0">
              <a:solidFill>
                <a:schemeClr val="tx1"/>
              </a:solidFill>
              <a:effectLst/>
              <a:latin typeface="+mn-lt"/>
              <a:ea typeface="+mn-ea"/>
              <a:cs typeface="+mn-cs"/>
            </a:rPr>
            <a:t>Indicadores de productividad</a:t>
          </a:r>
          <a:endParaRPr lang="es-PE" dirty="0"/>
        </a:p>
      </dgm:t>
    </dgm:pt>
    <dgm:pt modelId="{F2A8BCF6-2050-4227-88F1-185C1857BCFB}" type="parTrans" cxnId="{A2CB4A3E-01AE-4C5C-BCB4-A39D12C4E4AC}">
      <dgm:prSet/>
      <dgm:spPr/>
      <dgm:t>
        <a:bodyPr/>
        <a:lstStyle/>
        <a:p>
          <a:endParaRPr lang="es-PE"/>
        </a:p>
      </dgm:t>
    </dgm:pt>
    <dgm:pt modelId="{4A59853F-4736-4E9F-AAED-C196D2807F50}" type="sibTrans" cxnId="{A2CB4A3E-01AE-4C5C-BCB4-A39D12C4E4AC}">
      <dgm:prSet/>
      <dgm:spPr/>
      <dgm:t>
        <a:bodyPr/>
        <a:lstStyle/>
        <a:p>
          <a:endParaRPr lang="es-PE"/>
        </a:p>
      </dgm:t>
    </dgm:pt>
    <dgm:pt modelId="{A069F0F0-2329-405E-A4D1-9D7D99E236B8}">
      <dgm:prSet phldrT="[Texto]"/>
      <dgm:spPr/>
      <dgm:t>
        <a:bodyPr/>
        <a:lstStyle/>
        <a:p>
          <a:r>
            <a:rPr lang="es-ES" b="0" i="0" dirty="0">
              <a:solidFill>
                <a:schemeClr val="tx1"/>
              </a:solidFill>
              <a:effectLst/>
              <a:latin typeface="+mn-lt"/>
              <a:ea typeface="+mn-ea"/>
              <a:cs typeface="+mn-cs"/>
            </a:rPr>
            <a:t>Miden la relación entre la cantidad de salida producida y la cantidad de entrada utilizada. </a:t>
          </a:r>
          <a:endParaRPr lang="es-PE" dirty="0"/>
        </a:p>
      </dgm:t>
    </dgm:pt>
    <dgm:pt modelId="{DE8444B1-0F0C-4693-A87E-0BB8D9F707ED}" type="parTrans" cxnId="{0311A264-067D-4017-9027-785D6AEEC99B}">
      <dgm:prSet/>
      <dgm:spPr/>
      <dgm:t>
        <a:bodyPr/>
        <a:lstStyle/>
        <a:p>
          <a:endParaRPr lang="es-PE"/>
        </a:p>
      </dgm:t>
    </dgm:pt>
    <dgm:pt modelId="{268D7B33-41C6-4C2E-B270-AB907F8E3F54}" type="sibTrans" cxnId="{0311A264-067D-4017-9027-785D6AEEC99B}">
      <dgm:prSet/>
      <dgm:spPr/>
      <dgm:t>
        <a:bodyPr/>
        <a:lstStyle/>
        <a:p>
          <a:endParaRPr lang="es-PE"/>
        </a:p>
      </dgm:t>
    </dgm:pt>
    <dgm:pt modelId="{D669CD9C-52F3-462E-A02E-83EA456BA1EF}">
      <dgm:prSet phldrT="[Texto]"/>
      <dgm:spPr/>
      <dgm:t>
        <a:bodyPr/>
        <a:lstStyle/>
        <a:p>
          <a:r>
            <a:rPr lang="es-ES" b="1" i="0" u="sng" dirty="0">
              <a:solidFill>
                <a:schemeClr val="tx1"/>
              </a:solidFill>
              <a:effectLst/>
              <a:latin typeface="+mn-lt"/>
              <a:ea typeface="+mn-ea"/>
              <a:cs typeface="+mn-cs"/>
            </a:rPr>
            <a:t>Ejemplo:</a:t>
          </a:r>
          <a:r>
            <a:rPr lang="es-ES" b="0" i="0" dirty="0">
              <a:solidFill>
                <a:schemeClr val="tx1"/>
              </a:solidFill>
              <a:effectLst/>
              <a:latin typeface="+mn-lt"/>
              <a:ea typeface="+mn-ea"/>
              <a:cs typeface="+mn-cs"/>
            </a:rPr>
            <a:t> </a:t>
          </a:r>
          <a:r>
            <a:rPr lang="es-ES" b="0" i="0" dirty="0"/>
            <a:t>Producción por empleado en una línea de ensamblaje.</a:t>
          </a:r>
          <a:endParaRPr lang="es-PE" b="0" dirty="0"/>
        </a:p>
      </dgm:t>
    </dgm:pt>
    <dgm:pt modelId="{7AC40347-C5D7-472D-85B4-0F3B72F53D4C}" type="parTrans" cxnId="{A9FF2816-710E-4DAD-A39C-3728CADD2060}">
      <dgm:prSet/>
      <dgm:spPr/>
      <dgm:t>
        <a:bodyPr/>
        <a:lstStyle/>
        <a:p>
          <a:endParaRPr lang="es-PE"/>
        </a:p>
      </dgm:t>
    </dgm:pt>
    <dgm:pt modelId="{C60CA135-B0A4-403F-B7FA-FA9149DB90F8}" type="sibTrans" cxnId="{A9FF2816-710E-4DAD-A39C-3728CADD2060}">
      <dgm:prSet/>
      <dgm:spPr/>
      <dgm:t>
        <a:bodyPr/>
        <a:lstStyle/>
        <a:p>
          <a:endParaRPr lang="es-PE"/>
        </a:p>
      </dgm:t>
    </dgm:pt>
    <dgm:pt modelId="{0A724165-FCB6-445A-9A61-E5307405503C}">
      <dgm:prSet phldrT="[Texto]"/>
      <dgm:spPr/>
      <dgm:t>
        <a:bodyPr/>
        <a:lstStyle/>
        <a:p>
          <a:r>
            <a:rPr lang="es-ES" b="1" i="0">
              <a:solidFill>
                <a:schemeClr val="tx1"/>
              </a:solidFill>
              <a:effectLst/>
              <a:latin typeface="+mn-lt"/>
              <a:ea typeface="+mn-ea"/>
              <a:cs typeface="+mn-cs"/>
            </a:rPr>
            <a:t>Indicadores de efectividad</a:t>
          </a:r>
          <a:endParaRPr lang="es-PE" b="0" dirty="0"/>
        </a:p>
      </dgm:t>
    </dgm:pt>
    <dgm:pt modelId="{46DCC0FC-E9CD-4174-84A9-48C5D0686587}" type="parTrans" cxnId="{BFC33079-3537-4A2E-86D2-66A911D8B175}">
      <dgm:prSet/>
      <dgm:spPr/>
      <dgm:t>
        <a:bodyPr/>
        <a:lstStyle/>
        <a:p>
          <a:endParaRPr lang="es-PE"/>
        </a:p>
      </dgm:t>
    </dgm:pt>
    <dgm:pt modelId="{92D43462-5FFC-483D-A089-249142F1D2C6}" type="sibTrans" cxnId="{BFC33079-3537-4A2E-86D2-66A911D8B175}">
      <dgm:prSet/>
      <dgm:spPr/>
      <dgm:t>
        <a:bodyPr/>
        <a:lstStyle/>
        <a:p>
          <a:endParaRPr lang="es-PE"/>
        </a:p>
      </dgm:t>
    </dgm:pt>
    <dgm:pt modelId="{32903D4B-7AB3-4001-87E1-64F65D832E52}">
      <dgm:prSet phldrT="[Texto]"/>
      <dgm:spPr/>
      <dgm:t>
        <a:bodyPr/>
        <a:lstStyle/>
        <a:p>
          <a:r>
            <a:rPr lang="es-ES" b="0" i="0" dirty="0">
              <a:solidFill>
                <a:schemeClr val="tx1"/>
              </a:solidFill>
              <a:effectLst/>
              <a:latin typeface="+mn-lt"/>
              <a:ea typeface="+mn-ea"/>
              <a:cs typeface="+mn-cs"/>
            </a:rPr>
            <a:t>Miden el grado en que se alcanzan los resultados deseados.</a:t>
          </a:r>
          <a:r>
            <a:rPr lang="es-ES" dirty="0"/>
            <a:t> Es el equilibrio entre la eficacia y la eficiencia para alcanzar un objetivo.</a:t>
          </a:r>
          <a:r>
            <a:rPr lang="es-ES" b="0" i="0" dirty="0">
              <a:solidFill>
                <a:schemeClr val="tx1"/>
              </a:solidFill>
              <a:effectLst/>
              <a:latin typeface="+mn-lt"/>
              <a:ea typeface="+mn-ea"/>
              <a:cs typeface="+mn-cs"/>
            </a:rPr>
            <a:t> </a:t>
          </a:r>
          <a:endParaRPr lang="es-PE" dirty="0"/>
        </a:p>
      </dgm:t>
    </dgm:pt>
    <dgm:pt modelId="{CBE91A8D-A71C-40C6-B6CF-723138877683}" type="parTrans" cxnId="{9E90D1D8-9691-4A58-BA46-DD36D4ECC5F7}">
      <dgm:prSet/>
      <dgm:spPr/>
      <dgm:t>
        <a:bodyPr/>
        <a:lstStyle/>
        <a:p>
          <a:endParaRPr lang="es-PE"/>
        </a:p>
      </dgm:t>
    </dgm:pt>
    <dgm:pt modelId="{DB3AD9E8-9F6B-4BB1-926A-4B70269DA0DC}" type="sibTrans" cxnId="{9E90D1D8-9691-4A58-BA46-DD36D4ECC5F7}">
      <dgm:prSet/>
      <dgm:spPr/>
      <dgm:t>
        <a:bodyPr/>
        <a:lstStyle/>
        <a:p>
          <a:endParaRPr lang="es-PE"/>
        </a:p>
      </dgm:t>
    </dgm:pt>
    <dgm:pt modelId="{D69BB3A0-DC5B-42D9-8808-DB6A77AE5B52}">
      <dgm:prSet phldrT="[Texto]"/>
      <dgm:spPr/>
      <dgm:t>
        <a:bodyPr/>
        <a:lstStyle/>
        <a:p>
          <a:r>
            <a:rPr lang="es-ES" b="1" i="0" u="sng" dirty="0">
              <a:solidFill>
                <a:schemeClr val="tx1"/>
              </a:solidFill>
              <a:effectLst/>
              <a:latin typeface="+mn-lt"/>
              <a:ea typeface="+mn-ea"/>
              <a:cs typeface="+mn-cs"/>
            </a:rPr>
            <a:t>Ejemplo</a:t>
          </a:r>
          <a:r>
            <a:rPr lang="es-ES" b="0" i="0" dirty="0">
              <a:solidFill>
                <a:schemeClr val="tx1"/>
              </a:solidFill>
              <a:effectLst/>
              <a:latin typeface="+mn-lt"/>
              <a:ea typeface="+mn-ea"/>
              <a:cs typeface="+mn-cs"/>
            </a:rPr>
            <a:t>: El porcentaje de pedidos entregados de forma conforme al cliente.</a:t>
          </a:r>
          <a:endParaRPr lang="es-PE" dirty="0"/>
        </a:p>
      </dgm:t>
    </dgm:pt>
    <dgm:pt modelId="{0A8E5E5F-8F6C-49F2-B0A3-E6564E6AF52F}" type="parTrans" cxnId="{82690507-61CF-4001-95C9-5687844427BD}">
      <dgm:prSet/>
      <dgm:spPr/>
      <dgm:t>
        <a:bodyPr/>
        <a:lstStyle/>
        <a:p>
          <a:endParaRPr lang="es-PE"/>
        </a:p>
      </dgm:t>
    </dgm:pt>
    <dgm:pt modelId="{1242F114-913D-4710-B119-C6B6EFA9E899}" type="sibTrans" cxnId="{82690507-61CF-4001-95C9-5687844427BD}">
      <dgm:prSet/>
      <dgm:spPr/>
      <dgm:t>
        <a:bodyPr/>
        <a:lstStyle/>
        <a:p>
          <a:endParaRPr lang="es-PE"/>
        </a:p>
      </dgm:t>
    </dgm:pt>
    <dgm:pt modelId="{38DE0E5C-68AD-404F-82B8-36A3A25ED5E6}" type="pres">
      <dgm:prSet presAssocID="{20E78B98-4524-490D-8C5F-06BABA07FACF}" presName="linear" presStyleCnt="0">
        <dgm:presLayoutVars>
          <dgm:dir/>
          <dgm:animLvl val="lvl"/>
          <dgm:resizeHandles val="exact"/>
        </dgm:presLayoutVars>
      </dgm:prSet>
      <dgm:spPr/>
    </dgm:pt>
    <dgm:pt modelId="{06AF31B5-3127-44F6-AA5E-58C35DDAA80F}" type="pres">
      <dgm:prSet presAssocID="{A8E93A46-EF94-4057-A480-7EA6618AF901}" presName="parentLin" presStyleCnt="0"/>
      <dgm:spPr/>
    </dgm:pt>
    <dgm:pt modelId="{A72C2507-9EC7-4E44-9F0F-BDA850AA3FC1}" type="pres">
      <dgm:prSet presAssocID="{A8E93A46-EF94-4057-A480-7EA6618AF901}" presName="parentLeftMargin" presStyleLbl="node1" presStyleIdx="0" presStyleCnt="4"/>
      <dgm:spPr/>
    </dgm:pt>
    <dgm:pt modelId="{81D65179-1DD6-4604-B5AB-D7C585137095}" type="pres">
      <dgm:prSet presAssocID="{A8E93A46-EF94-4057-A480-7EA6618AF901}" presName="parentText" presStyleLbl="node1" presStyleIdx="0" presStyleCnt="4">
        <dgm:presLayoutVars>
          <dgm:chMax val="0"/>
          <dgm:bulletEnabled val="1"/>
        </dgm:presLayoutVars>
      </dgm:prSet>
      <dgm:spPr/>
    </dgm:pt>
    <dgm:pt modelId="{9F4E6397-56E7-4C6A-B85C-06794E51BFF2}" type="pres">
      <dgm:prSet presAssocID="{A8E93A46-EF94-4057-A480-7EA6618AF901}" presName="negativeSpace" presStyleCnt="0"/>
      <dgm:spPr/>
    </dgm:pt>
    <dgm:pt modelId="{5E005B60-FBD9-4C6A-964E-D5D93E4CE731}" type="pres">
      <dgm:prSet presAssocID="{A8E93A46-EF94-4057-A480-7EA6618AF901}" presName="childText" presStyleLbl="conFgAcc1" presStyleIdx="0" presStyleCnt="4">
        <dgm:presLayoutVars>
          <dgm:bulletEnabled val="1"/>
        </dgm:presLayoutVars>
      </dgm:prSet>
      <dgm:spPr/>
    </dgm:pt>
    <dgm:pt modelId="{10A13462-9AA4-4D0E-B252-32D7C9701992}" type="pres">
      <dgm:prSet presAssocID="{51A5A3EF-3D03-4940-AFED-95E93C00D8B6}" presName="spaceBetweenRectangles" presStyleCnt="0"/>
      <dgm:spPr/>
    </dgm:pt>
    <dgm:pt modelId="{7AE23DDC-E042-45A1-B5F0-0EB493AB2D5E}" type="pres">
      <dgm:prSet presAssocID="{22FF8936-D99A-4ED0-AC3D-918480835920}" presName="parentLin" presStyleCnt="0"/>
      <dgm:spPr/>
    </dgm:pt>
    <dgm:pt modelId="{5473C669-15DA-408C-9EBE-8F7EE8186AE1}" type="pres">
      <dgm:prSet presAssocID="{22FF8936-D99A-4ED0-AC3D-918480835920}" presName="parentLeftMargin" presStyleLbl="node1" presStyleIdx="0" presStyleCnt="4"/>
      <dgm:spPr/>
    </dgm:pt>
    <dgm:pt modelId="{EAB2A497-ED2B-4ED7-AA26-6016082ED048}" type="pres">
      <dgm:prSet presAssocID="{22FF8936-D99A-4ED0-AC3D-918480835920}" presName="parentText" presStyleLbl="node1" presStyleIdx="1" presStyleCnt="4">
        <dgm:presLayoutVars>
          <dgm:chMax val="0"/>
          <dgm:bulletEnabled val="1"/>
        </dgm:presLayoutVars>
      </dgm:prSet>
      <dgm:spPr/>
    </dgm:pt>
    <dgm:pt modelId="{5EFC8E32-D3AD-4898-8638-D411E5AC348D}" type="pres">
      <dgm:prSet presAssocID="{22FF8936-D99A-4ED0-AC3D-918480835920}" presName="negativeSpace" presStyleCnt="0"/>
      <dgm:spPr/>
    </dgm:pt>
    <dgm:pt modelId="{03982AEA-FEB5-451C-B23D-A081ACB05534}" type="pres">
      <dgm:prSet presAssocID="{22FF8936-D99A-4ED0-AC3D-918480835920}" presName="childText" presStyleLbl="conFgAcc1" presStyleIdx="1" presStyleCnt="4">
        <dgm:presLayoutVars>
          <dgm:bulletEnabled val="1"/>
        </dgm:presLayoutVars>
      </dgm:prSet>
      <dgm:spPr/>
    </dgm:pt>
    <dgm:pt modelId="{7464F2EF-422F-4D2F-BA8A-2FB25B2F675D}" type="pres">
      <dgm:prSet presAssocID="{258BD399-CBDE-407C-BFE4-8E67333809DB}" presName="spaceBetweenRectangles" presStyleCnt="0"/>
      <dgm:spPr/>
    </dgm:pt>
    <dgm:pt modelId="{6970D19A-3082-4407-81A7-FBA8C2B0A0F3}" type="pres">
      <dgm:prSet presAssocID="{0A724165-FCB6-445A-9A61-E5307405503C}" presName="parentLin" presStyleCnt="0"/>
      <dgm:spPr/>
    </dgm:pt>
    <dgm:pt modelId="{B9F8E225-ACF7-45EB-A2F8-77F5D2514362}" type="pres">
      <dgm:prSet presAssocID="{0A724165-FCB6-445A-9A61-E5307405503C}" presName="parentLeftMargin" presStyleLbl="node1" presStyleIdx="1" presStyleCnt="4"/>
      <dgm:spPr/>
    </dgm:pt>
    <dgm:pt modelId="{34FA5900-B033-4B76-AD2F-EBEAD28EA875}" type="pres">
      <dgm:prSet presAssocID="{0A724165-FCB6-445A-9A61-E5307405503C}" presName="parentText" presStyleLbl="node1" presStyleIdx="2" presStyleCnt="4">
        <dgm:presLayoutVars>
          <dgm:chMax val="0"/>
          <dgm:bulletEnabled val="1"/>
        </dgm:presLayoutVars>
      </dgm:prSet>
      <dgm:spPr/>
    </dgm:pt>
    <dgm:pt modelId="{C3CE5370-68DA-4902-82D5-9E4537106C6C}" type="pres">
      <dgm:prSet presAssocID="{0A724165-FCB6-445A-9A61-E5307405503C}" presName="negativeSpace" presStyleCnt="0"/>
      <dgm:spPr/>
    </dgm:pt>
    <dgm:pt modelId="{A5507CB2-AFE3-4D3C-8FE1-7730289BB14A}" type="pres">
      <dgm:prSet presAssocID="{0A724165-FCB6-445A-9A61-E5307405503C}" presName="childText" presStyleLbl="conFgAcc1" presStyleIdx="2" presStyleCnt="4">
        <dgm:presLayoutVars>
          <dgm:bulletEnabled val="1"/>
        </dgm:presLayoutVars>
      </dgm:prSet>
      <dgm:spPr/>
    </dgm:pt>
    <dgm:pt modelId="{934597FE-6DB3-474E-9E4F-75A0EFA5B656}" type="pres">
      <dgm:prSet presAssocID="{92D43462-5FFC-483D-A089-249142F1D2C6}" presName="spaceBetweenRectangles" presStyleCnt="0"/>
      <dgm:spPr/>
    </dgm:pt>
    <dgm:pt modelId="{DC989624-4D24-47C5-8C26-4FE498F06289}" type="pres">
      <dgm:prSet presAssocID="{EF93BDC6-9857-482A-AF86-1C145EB6B1F0}" presName="parentLin" presStyleCnt="0"/>
      <dgm:spPr/>
    </dgm:pt>
    <dgm:pt modelId="{721ABFFE-B26E-4F75-915D-58167F20AD30}" type="pres">
      <dgm:prSet presAssocID="{EF93BDC6-9857-482A-AF86-1C145EB6B1F0}" presName="parentLeftMargin" presStyleLbl="node1" presStyleIdx="2" presStyleCnt="4"/>
      <dgm:spPr/>
    </dgm:pt>
    <dgm:pt modelId="{91E3C92D-7F4A-45DA-A2FD-BFCB34697864}" type="pres">
      <dgm:prSet presAssocID="{EF93BDC6-9857-482A-AF86-1C145EB6B1F0}" presName="parentText" presStyleLbl="node1" presStyleIdx="3" presStyleCnt="4">
        <dgm:presLayoutVars>
          <dgm:chMax val="0"/>
          <dgm:bulletEnabled val="1"/>
        </dgm:presLayoutVars>
      </dgm:prSet>
      <dgm:spPr/>
    </dgm:pt>
    <dgm:pt modelId="{51D1A430-C112-4C6A-857D-F65AAFF82046}" type="pres">
      <dgm:prSet presAssocID="{EF93BDC6-9857-482A-AF86-1C145EB6B1F0}" presName="negativeSpace" presStyleCnt="0"/>
      <dgm:spPr/>
    </dgm:pt>
    <dgm:pt modelId="{5714B339-91C5-41FE-8636-3E9833241901}" type="pres">
      <dgm:prSet presAssocID="{EF93BDC6-9857-482A-AF86-1C145EB6B1F0}" presName="childText" presStyleLbl="conFgAcc1" presStyleIdx="3" presStyleCnt="4">
        <dgm:presLayoutVars>
          <dgm:bulletEnabled val="1"/>
        </dgm:presLayoutVars>
      </dgm:prSet>
      <dgm:spPr/>
    </dgm:pt>
  </dgm:ptLst>
  <dgm:cxnLst>
    <dgm:cxn modelId="{18E2BA01-09C3-415B-B5EF-3FB92D985707}" type="presOf" srcId="{6255E5BB-1759-4C97-A231-73D631F3E46B}" destId="{03982AEA-FEB5-451C-B23D-A081ACB05534}" srcOrd="0" destOrd="0" presId="urn:microsoft.com/office/officeart/2005/8/layout/list1"/>
    <dgm:cxn modelId="{C310D702-597E-4A19-8085-1781A2CE1416}" type="presOf" srcId="{22FF8936-D99A-4ED0-AC3D-918480835920}" destId="{5473C669-15DA-408C-9EBE-8F7EE8186AE1}" srcOrd="0" destOrd="0" presId="urn:microsoft.com/office/officeart/2005/8/layout/list1"/>
    <dgm:cxn modelId="{05475D05-A7ED-472B-B27B-37B42EC2066F}" type="presOf" srcId="{0A724165-FCB6-445A-9A61-E5307405503C}" destId="{B9F8E225-ACF7-45EB-A2F8-77F5D2514362}" srcOrd="0" destOrd="0" presId="urn:microsoft.com/office/officeart/2005/8/layout/list1"/>
    <dgm:cxn modelId="{82690507-61CF-4001-95C9-5687844427BD}" srcId="{0A724165-FCB6-445A-9A61-E5307405503C}" destId="{D69BB3A0-DC5B-42D9-8808-DB6A77AE5B52}" srcOrd="1" destOrd="0" parTransId="{0A8E5E5F-8F6C-49F2-B0A3-E6564E6AF52F}" sibTransId="{1242F114-913D-4710-B119-C6B6EFA9E899}"/>
    <dgm:cxn modelId="{A9FF2816-710E-4DAD-A39C-3728CADD2060}" srcId="{EF93BDC6-9857-482A-AF86-1C145EB6B1F0}" destId="{D669CD9C-52F3-462E-A02E-83EA456BA1EF}" srcOrd="1" destOrd="0" parTransId="{7AC40347-C5D7-472D-85B4-0F3B72F53D4C}" sibTransId="{C60CA135-B0A4-403F-B7FA-FA9149DB90F8}"/>
    <dgm:cxn modelId="{57C9C235-9C50-4EB9-A244-9ED62A0F3E3E}" srcId="{22FF8936-D99A-4ED0-AC3D-918480835920}" destId="{D5440E64-34D4-49BE-8063-D08820952933}" srcOrd="1" destOrd="0" parTransId="{9167A22A-2E56-42A4-896A-B9570C6CD355}" sibTransId="{38027F25-9CED-4158-B665-008726C113E4}"/>
    <dgm:cxn modelId="{A2CB4A3E-01AE-4C5C-BCB4-A39D12C4E4AC}" srcId="{20E78B98-4524-490D-8C5F-06BABA07FACF}" destId="{EF93BDC6-9857-482A-AF86-1C145EB6B1F0}" srcOrd="3" destOrd="0" parTransId="{F2A8BCF6-2050-4227-88F1-185C1857BCFB}" sibTransId="{4A59853F-4736-4E9F-AAED-C196D2807F50}"/>
    <dgm:cxn modelId="{4BB1FD5F-5D40-42A9-A665-C7FD7CA45A2C}" type="presOf" srcId="{EF93BDC6-9857-482A-AF86-1C145EB6B1F0}" destId="{721ABFFE-B26E-4F75-915D-58167F20AD30}" srcOrd="0" destOrd="0" presId="urn:microsoft.com/office/officeart/2005/8/layout/list1"/>
    <dgm:cxn modelId="{F7A40861-77C5-4AB1-AE96-B9F155612E5E}" type="presOf" srcId="{EF93BDC6-9857-482A-AF86-1C145EB6B1F0}" destId="{91E3C92D-7F4A-45DA-A2FD-BFCB34697864}" srcOrd="1" destOrd="0" presId="urn:microsoft.com/office/officeart/2005/8/layout/list1"/>
    <dgm:cxn modelId="{748C8263-CEBC-40F1-B8FD-7C94176AD273}" srcId="{22FF8936-D99A-4ED0-AC3D-918480835920}" destId="{6255E5BB-1759-4C97-A231-73D631F3E46B}" srcOrd="0" destOrd="0" parTransId="{27411BC9-0BF1-494A-A358-497CC44AEDAA}" sibTransId="{AD762204-51E6-4E0B-A368-23801080BF8C}"/>
    <dgm:cxn modelId="{0311A264-067D-4017-9027-785D6AEEC99B}" srcId="{EF93BDC6-9857-482A-AF86-1C145EB6B1F0}" destId="{A069F0F0-2329-405E-A4D1-9D7D99E236B8}" srcOrd="0" destOrd="0" parTransId="{DE8444B1-0F0C-4693-A87E-0BB8D9F707ED}" sibTransId="{268D7B33-41C6-4C2E-B270-AB907F8E3F54}"/>
    <dgm:cxn modelId="{33114665-3A9F-4690-A9CD-FB44D6D19542}" type="presOf" srcId="{32903D4B-7AB3-4001-87E1-64F65D832E52}" destId="{A5507CB2-AFE3-4D3C-8FE1-7730289BB14A}" srcOrd="0" destOrd="0" presId="urn:microsoft.com/office/officeart/2005/8/layout/list1"/>
    <dgm:cxn modelId="{CE4EBF4B-58C6-446F-993F-9F2626CF8768}" type="presOf" srcId="{A069F0F0-2329-405E-A4D1-9D7D99E236B8}" destId="{5714B339-91C5-41FE-8636-3E9833241901}" srcOrd="0" destOrd="0" presId="urn:microsoft.com/office/officeart/2005/8/layout/list1"/>
    <dgm:cxn modelId="{3C0BD651-EB71-4614-9709-5AC693530254}" type="presOf" srcId="{22FF8936-D99A-4ED0-AC3D-918480835920}" destId="{EAB2A497-ED2B-4ED7-AA26-6016082ED048}" srcOrd="1" destOrd="0" presId="urn:microsoft.com/office/officeart/2005/8/layout/list1"/>
    <dgm:cxn modelId="{D0B9E355-9767-4117-80F3-0E2EF4D059AE}" srcId="{20E78B98-4524-490D-8C5F-06BABA07FACF}" destId="{22FF8936-D99A-4ED0-AC3D-918480835920}" srcOrd="1" destOrd="0" parTransId="{DCD774F8-A0BB-46DC-B0A7-E4DF3310B948}" sibTransId="{258BD399-CBDE-407C-BFE4-8E67333809DB}"/>
    <dgm:cxn modelId="{BFC33079-3537-4A2E-86D2-66A911D8B175}" srcId="{20E78B98-4524-490D-8C5F-06BABA07FACF}" destId="{0A724165-FCB6-445A-9A61-E5307405503C}" srcOrd="2" destOrd="0" parTransId="{46DCC0FC-E9CD-4174-84A9-48C5D0686587}" sibTransId="{92D43462-5FFC-483D-A089-249142F1D2C6}"/>
    <dgm:cxn modelId="{E2AE9C7C-AB26-43E4-9913-F9D99181D076}" type="presOf" srcId="{432E7D66-C90C-4EFF-ADF5-9EF9DF54E72C}" destId="{5E005B60-FBD9-4C6A-964E-D5D93E4CE731}" srcOrd="0" destOrd="0" presId="urn:microsoft.com/office/officeart/2005/8/layout/list1"/>
    <dgm:cxn modelId="{69ABF288-EAF0-4DDD-8718-83016407AA1E}" srcId="{A8E93A46-EF94-4057-A480-7EA6618AF901}" destId="{3A4D11C3-9572-4ED6-BC2B-0EF4A4BFACF4}" srcOrd="1" destOrd="0" parTransId="{C4CDCA4A-98BF-448E-B29C-FCECFB48BC99}" sibTransId="{21D006B1-D316-4129-8D04-89408D119DBD}"/>
    <dgm:cxn modelId="{7527218E-62BF-41FB-8DE2-26886294215A}" type="presOf" srcId="{0A724165-FCB6-445A-9A61-E5307405503C}" destId="{34FA5900-B033-4B76-AD2F-EBEAD28EA875}" srcOrd="1" destOrd="0" presId="urn:microsoft.com/office/officeart/2005/8/layout/list1"/>
    <dgm:cxn modelId="{0E9E4E8F-F312-47A2-9887-29177FD1A283}" type="presOf" srcId="{D5440E64-34D4-49BE-8063-D08820952933}" destId="{03982AEA-FEB5-451C-B23D-A081ACB05534}" srcOrd="0" destOrd="1" presId="urn:microsoft.com/office/officeart/2005/8/layout/list1"/>
    <dgm:cxn modelId="{911F0897-D3D4-4D53-8A48-6DF8E6FA49DB}" srcId="{A8E93A46-EF94-4057-A480-7EA6618AF901}" destId="{432E7D66-C90C-4EFF-ADF5-9EF9DF54E72C}" srcOrd="0" destOrd="0" parTransId="{982D13D3-EC6A-47CA-B7E8-CB38B73E2567}" sibTransId="{04B4CD1F-9659-4A6F-850A-2CDB4C4F94C1}"/>
    <dgm:cxn modelId="{E944E3B4-1852-48B6-8D9D-ABD92C6B1915}" type="presOf" srcId="{A8E93A46-EF94-4057-A480-7EA6618AF901}" destId="{81D65179-1DD6-4604-B5AB-D7C585137095}" srcOrd="1" destOrd="0" presId="urn:microsoft.com/office/officeart/2005/8/layout/list1"/>
    <dgm:cxn modelId="{9ADCAABA-8382-4590-A755-44573C3C2981}" srcId="{20E78B98-4524-490D-8C5F-06BABA07FACF}" destId="{A8E93A46-EF94-4057-A480-7EA6618AF901}" srcOrd="0" destOrd="0" parTransId="{176FA143-5918-48E7-A917-6A9457F7EA87}" sibTransId="{51A5A3EF-3D03-4940-AFED-95E93C00D8B6}"/>
    <dgm:cxn modelId="{EC2978C1-6CC5-4119-B0BA-D8BC6A9D8C5B}" type="presOf" srcId="{D69BB3A0-DC5B-42D9-8808-DB6A77AE5B52}" destId="{A5507CB2-AFE3-4D3C-8FE1-7730289BB14A}" srcOrd="0" destOrd="1" presId="urn:microsoft.com/office/officeart/2005/8/layout/list1"/>
    <dgm:cxn modelId="{53B08EC3-2F79-46D6-9EEB-4F968B7F84B5}" type="presOf" srcId="{20E78B98-4524-490D-8C5F-06BABA07FACF}" destId="{38DE0E5C-68AD-404F-82B8-36A3A25ED5E6}" srcOrd="0" destOrd="0" presId="urn:microsoft.com/office/officeart/2005/8/layout/list1"/>
    <dgm:cxn modelId="{4362C5D2-627F-4BA2-8E9C-3CBBF496F67F}" type="presOf" srcId="{A8E93A46-EF94-4057-A480-7EA6618AF901}" destId="{A72C2507-9EC7-4E44-9F0F-BDA850AA3FC1}" srcOrd="0" destOrd="0" presId="urn:microsoft.com/office/officeart/2005/8/layout/list1"/>
    <dgm:cxn modelId="{7D9EB7D6-5B61-4C76-8DA0-FA6247042329}" type="presOf" srcId="{3A4D11C3-9572-4ED6-BC2B-0EF4A4BFACF4}" destId="{5E005B60-FBD9-4C6A-964E-D5D93E4CE731}" srcOrd="0" destOrd="1" presId="urn:microsoft.com/office/officeart/2005/8/layout/list1"/>
    <dgm:cxn modelId="{9E90D1D8-9691-4A58-BA46-DD36D4ECC5F7}" srcId="{0A724165-FCB6-445A-9A61-E5307405503C}" destId="{32903D4B-7AB3-4001-87E1-64F65D832E52}" srcOrd="0" destOrd="0" parTransId="{CBE91A8D-A71C-40C6-B6CF-723138877683}" sibTransId="{DB3AD9E8-9F6B-4BB1-926A-4B70269DA0DC}"/>
    <dgm:cxn modelId="{4332A4EE-8693-40CF-A03E-4414702FB70D}" type="presOf" srcId="{D669CD9C-52F3-462E-A02E-83EA456BA1EF}" destId="{5714B339-91C5-41FE-8636-3E9833241901}" srcOrd="0" destOrd="1" presId="urn:microsoft.com/office/officeart/2005/8/layout/list1"/>
    <dgm:cxn modelId="{3D3246CC-EBB6-4666-8BAB-C471B6FE9B0D}" type="presParOf" srcId="{38DE0E5C-68AD-404F-82B8-36A3A25ED5E6}" destId="{06AF31B5-3127-44F6-AA5E-58C35DDAA80F}" srcOrd="0" destOrd="0" presId="urn:microsoft.com/office/officeart/2005/8/layout/list1"/>
    <dgm:cxn modelId="{CB97DFAC-DEF0-418C-A44F-E91C5E126216}" type="presParOf" srcId="{06AF31B5-3127-44F6-AA5E-58C35DDAA80F}" destId="{A72C2507-9EC7-4E44-9F0F-BDA850AA3FC1}" srcOrd="0" destOrd="0" presId="urn:microsoft.com/office/officeart/2005/8/layout/list1"/>
    <dgm:cxn modelId="{12B76E6E-4572-40DC-BADC-8E236EE5016C}" type="presParOf" srcId="{06AF31B5-3127-44F6-AA5E-58C35DDAA80F}" destId="{81D65179-1DD6-4604-B5AB-D7C585137095}" srcOrd="1" destOrd="0" presId="urn:microsoft.com/office/officeart/2005/8/layout/list1"/>
    <dgm:cxn modelId="{32C1651E-26D3-4A57-8C07-4D3D23F4009B}" type="presParOf" srcId="{38DE0E5C-68AD-404F-82B8-36A3A25ED5E6}" destId="{9F4E6397-56E7-4C6A-B85C-06794E51BFF2}" srcOrd="1" destOrd="0" presId="urn:microsoft.com/office/officeart/2005/8/layout/list1"/>
    <dgm:cxn modelId="{27D3843B-5984-41FC-A54C-D8A880774744}" type="presParOf" srcId="{38DE0E5C-68AD-404F-82B8-36A3A25ED5E6}" destId="{5E005B60-FBD9-4C6A-964E-D5D93E4CE731}" srcOrd="2" destOrd="0" presId="urn:microsoft.com/office/officeart/2005/8/layout/list1"/>
    <dgm:cxn modelId="{DEA9DC9C-4891-43D1-ABDD-CCD3AA33CD13}" type="presParOf" srcId="{38DE0E5C-68AD-404F-82B8-36A3A25ED5E6}" destId="{10A13462-9AA4-4D0E-B252-32D7C9701992}" srcOrd="3" destOrd="0" presId="urn:microsoft.com/office/officeart/2005/8/layout/list1"/>
    <dgm:cxn modelId="{52F82A48-84F0-4979-8F17-A1D919DAC39E}" type="presParOf" srcId="{38DE0E5C-68AD-404F-82B8-36A3A25ED5E6}" destId="{7AE23DDC-E042-45A1-B5F0-0EB493AB2D5E}" srcOrd="4" destOrd="0" presId="urn:microsoft.com/office/officeart/2005/8/layout/list1"/>
    <dgm:cxn modelId="{0B8FDE30-27EE-4C0F-BF71-373A9DC66E8D}" type="presParOf" srcId="{7AE23DDC-E042-45A1-B5F0-0EB493AB2D5E}" destId="{5473C669-15DA-408C-9EBE-8F7EE8186AE1}" srcOrd="0" destOrd="0" presId="urn:microsoft.com/office/officeart/2005/8/layout/list1"/>
    <dgm:cxn modelId="{E76F138E-2260-4AFA-A762-BDC5955B1790}" type="presParOf" srcId="{7AE23DDC-E042-45A1-B5F0-0EB493AB2D5E}" destId="{EAB2A497-ED2B-4ED7-AA26-6016082ED048}" srcOrd="1" destOrd="0" presId="urn:microsoft.com/office/officeart/2005/8/layout/list1"/>
    <dgm:cxn modelId="{A53D5913-32E5-42EE-9BA9-6F9EF42CA390}" type="presParOf" srcId="{38DE0E5C-68AD-404F-82B8-36A3A25ED5E6}" destId="{5EFC8E32-D3AD-4898-8638-D411E5AC348D}" srcOrd="5" destOrd="0" presId="urn:microsoft.com/office/officeart/2005/8/layout/list1"/>
    <dgm:cxn modelId="{D574097D-927A-4CB5-A072-54973505B146}" type="presParOf" srcId="{38DE0E5C-68AD-404F-82B8-36A3A25ED5E6}" destId="{03982AEA-FEB5-451C-B23D-A081ACB05534}" srcOrd="6" destOrd="0" presId="urn:microsoft.com/office/officeart/2005/8/layout/list1"/>
    <dgm:cxn modelId="{8A3A4416-AC57-4880-BB27-530E991D3CF8}" type="presParOf" srcId="{38DE0E5C-68AD-404F-82B8-36A3A25ED5E6}" destId="{7464F2EF-422F-4D2F-BA8A-2FB25B2F675D}" srcOrd="7" destOrd="0" presId="urn:microsoft.com/office/officeart/2005/8/layout/list1"/>
    <dgm:cxn modelId="{745F143A-3947-4676-B837-320E23B03A9D}" type="presParOf" srcId="{38DE0E5C-68AD-404F-82B8-36A3A25ED5E6}" destId="{6970D19A-3082-4407-81A7-FBA8C2B0A0F3}" srcOrd="8" destOrd="0" presId="urn:microsoft.com/office/officeart/2005/8/layout/list1"/>
    <dgm:cxn modelId="{48F22AFB-A195-4CDC-80D9-8593DE951580}" type="presParOf" srcId="{6970D19A-3082-4407-81A7-FBA8C2B0A0F3}" destId="{B9F8E225-ACF7-45EB-A2F8-77F5D2514362}" srcOrd="0" destOrd="0" presId="urn:microsoft.com/office/officeart/2005/8/layout/list1"/>
    <dgm:cxn modelId="{7C6877E5-7007-402E-9A7C-26FE6322AFE0}" type="presParOf" srcId="{6970D19A-3082-4407-81A7-FBA8C2B0A0F3}" destId="{34FA5900-B033-4B76-AD2F-EBEAD28EA875}" srcOrd="1" destOrd="0" presId="urn:microsoft.com/office/officeart/2005/8/layout/list1"/>
    <dgm:cxn modelId="{661BD6E0-679B-4A4B-8D8D-1CA0886EE3BF}" type="presParOf" srcId="{38DE0E5C-68AD-404F-82B8-36A3A25ED5E6}" destId="{C3CE5370-68DA-4902-82D5-9E4537106C6C}" srcOrd="9" destOrd="0" presId="urn:microsoft.com/office/officeart/2005/8/layout/list1"/>
    <dgm:cxn modelId="{9EB15396-7175-4404-9C11-85A0F10B7ACB}" type="presParOf" srcId="{38DE0E5C-68AD-404F-82B8-36A3A25ED5E6}" destId="{A5507CB2-AFE3-4D3C-8FE1-7730289BB14A}" srcOrd="10" destOrd="0" presId="urn:microsoft.com/office/officeart/2005/8/layout/list1"/>
    <dgm:cxn modelId="{863D9EF4-9F8D-42C6-A286-6EC2EC964371}" type="presParOf" srcId="{38DE0E5C-68AD-404F-82B8-36A3A25ED5E6}" destId="{934597FE-6DB3-474E-9E4F-75A0EFA5B656}" srcOrd="11" destOrd="0" presId="urn:microsoft.com/office/officeart/2005/8/layout/list1"/>
    <dgm:cxn modelId="{40323973-629E-4411-A10A-FEA733BC1332}" type="presParOf" srcId="{38DE0E5C-68AD-404F-82B8-36A3A25ED5E6}" destId="{DC989624-4D24-47C5-8C26-4FE498F06289}" srcOrd="12" destOrd="0" presId="urn:microsoft.com/office/officeart/2005/8/layout/list1"/>
    <dgm:cxn modelId="{2BED9B0C-390D-4149-A36E-483DB2367112}" type="presParOf" srcId="{DC989624-4D24-47C5-8C26-4FE498F06289}" destId="{721ABFFE-B26E-4F75-915D-58167F20AD30}" srcOrd="0" destOrd="0" presId="urn:microsoft.com/office/officeart/2005/8/layout/list1"/>
    <dgm:cxn modelId="{515535E6-2FE2-4398-A1AD-BB74F75AE2FA}" type="presParOf" srcId="{DC989624-4D24-47C5-8C26-4FE498F06289}" destId="{91E3C92D-7F4A-45DA-A2FD-BFCB34697864}" srcOrd="1" destOrd="0" presId="urn:microsoft.com/office/officeart/2005/8/layout/list1"/>
    <dgm:cxn modelId="{5546A8B6-1E6C-4131-854B-0034D4FF4726}" type="presParOf" srcId="{38DE0E5C-68AD-404F-82B8-36A3A25ED5E6}" destId="{51D1A430-C112-4C6A-857D-F65AAFF82046}" srcOrd="13" destOrd="0" presId="urn:microsoft.com/office/officeart/2005/8/layout/list1"/>
    <dgm:cxn modelId="{92930F6E-C7B1-46CE-9462-5541570FDBA7}" type="presParOf" srcId="{38DE0E5C-68AD-404F-82B8-36A3A25ED5E6}" destId="{5714B339-91C5-41FE-8636-3E9833241901}"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508B5A7-A470-4E2D-9BBC-1CBACDCD0F27}" type="doc">
      <dgm:prSet loTypeId="urn:microsoft.com/office/officeart/2005/8/layout/hList1" loCatId="list" qsTypeId="urn:microsoft.com/office/officeart/2005/8/quickstyle/simple1" qsCatId="simple" csTypeId="urn:microsoft.com/office/officeart/2005/8/colors/colorful1" csCatId="colorful" phldr="1"/>
      <dgm:spPr/>
      <dgm:t>
        <a:bodyPr/>
        <a:lstStyle/>
        <a:p>
          <a:endParaRPr lang="es-PE"/>
        </a:p>
      </dgm:t>
    </dgm:pt>
    <dgm:pt modelId="{22E78E9D-B9A9-44F7-9A6C-97CE3EADA1FB}">
      <dgm:prSet phldrT="[Texto]"/>
      <dgm:spPr/>
      <dgm:t>
        <a:bodyPr/>
        <a:lstStyle/>
        <a:p>
          <a:r>
            <a:rPr lang="es-ES_tradnl" b="1" dirty="0">
              <a:latin typeface="Calibri" panose="020F0502020204030204" pitchFamily="34" charset="0"/>
              <a:cs typeface="Calibri" panose="020F0502020204030204" pitchFamily="34" charset="0"/>
            </a:rPr>
            <a:t>Contar con objetivos y estrategias</a:t>
          </a:r>
          <a:endParaRPr lang="es-PE" dirty="0">
            <a:latin typeface="Calibri" panose="020F0502020204030204" pitchFamily="34" charset="0"/>
            <a:cs typeface="Calibri" panose="020F0502020204030204" pitchFamily="34" charset="0"/>
          </a:endParaRPr>
        </a:p>
      </dgm:t>
    </dgm:pt>
    <dgm:pt modelId="{1B6198D7-0064-403E-BD26-77FCC37488ED}" type="parTrans" cxnId="{02887C45-A72B-4850-BF47-53B4A4DF318F}">
      <dgm:prSet/>
      <dgm:spPr/>
      <dgm:t>
        <a:bodyPr/>
        <a:lstStyle/>
        <a:p>
          <a:endParaRPr lang="es-PE">
            <a:latin typeface="Calibri" panose="020F0502020204030204" pitchFamily="34" charset="0"/>
            <a:cs typeface="Calibri" panose="020F0502020204030204" pitchFamily="34" charset="0"/>
          </a:endParaRPr>
        </a:p>
      </dgm:t>
    </dgm:pt>
    <dgm:pt modelId="{E693698B-5EB7-4B44-9CF3-42999E3FB6AE}" type="sibTrans" cxnId="{02887C45-A72B-4850-BF47-53B4A4DF318F}">
      <dgm:prSet/>
      <dgm:spPr/>
      <dgm:t>
        <a:bodyPr/>
        <a:lstStyle/>
        <a:p>
          <a:endParaRPr lang="es-PE">
            <a:latin typeface="Calibri" panose="020F0502020204030204" pitchFamily="34" charset="0"/>
            <a:cs typeface="Calibri" panose="020F0502020204030204" pitchFamily="34" charset="0"/>
          </a:endParaRPr>
        </a:p>
      </dgm:t>
    </dgm:pt>
    <dgm:pt modelId="{EE63EE5F-4741-4845-B352-5989390E32C5}">
      <dgm:prSet phldrT="[Texto]"/>
      <dgm:spPr/>
      <dgm:t>
        <a:bodyPr/>
        <a:lstStyle/>
        <a:p>
          <a:pPr>
            <a:buFont typeface="Arial" panose="020B0604020202020204" pitchFamily="34" charset="0"/>
            <a:buChar char="•"/>
          </a:pPr>
          <a:r>
            <a:rPr lang="es-ES_tradnl" dirty="0">
              <a:latin typeface="Calibri" panose="020F0502020204030204" pitchFamily="34" charset="0"/>
              <a:cs typeface="Calibri" panose="020F0502020204030204" pitchFamily="34" charset="0"/>
            </a:rPr>
            <a:t>Es fundamental contar con objetivos claros, precisos, cuantificados y tener definidas las estrategias que se emplearán para lograr los objetivos. </a:t>
          </a:r>
          <a:endParaRPr lang="es-PE" dirty="0">
            <a:latin typeface="Calibri" panose="020F0502020204030204" pitchFamily="34" charset="0"/>
            <a:cs typeface="Calibri" panose="020F0502020204030204" pitchFamily="34" charset="0"/>
          </a:endParaRPr>
        </a:p>
      </dgm:t>
    </dgm:pt>
    <dgm:pt modelId="{4D882B2C-0E47-4B07-8324-EC43847FA8B4}" type="parTrans" cxnId="{C8367BCE-8EF6-4E7D-8AAC-67AA4F5DDE2B}">
      <dgm:prSet/>
      <dgm:spPr/>
      <dgm:t>
        <a:bodyPr/>
        <a:lstStyle/>
        <a:p>
          <a:endParaRPr lang="es-PE">
            <a:latin typeface="Calibri" panose="020F0502020204030204" pitchFamily="34" charset="0"/>
            <a:cs typeface="Calibri" panose="020F0502020204030204" pitchFamily="34" charset="0"/>
          </a:endParaRPr>
        </a:p>
      </dgm:t>
    </dgm:pt>
    <dgm:pt modelId="{B35D0805-F70F-43CD-8D95-0AD8446CBD16}" type="sibTrans" cxnId="{C8367BCE-8EF6-4E7D-8AAC-67AA4F5DDE2B}">
      <dgm:prSet/>
      <dgm:spPr/>
      <dgm:t>
        <a:bodyPr/>
        <a:lstStyle/>
        <a:p>
          <a:endParaRPr lang="es-PE">
            <a:latin typeface="Calibri" panose="020F0502020204030204" pitchFamily="34" charset="0"/>
            <a:cs typeface="Calibri" panose="020F0502020204030204" pitchFamily="34" charset="0"/>
          </a:endParaRPr>
        </a:p>
      </dgm:t>
    </dgm:pt>
    <dgm:pt modelId="{48A47049-0DD0-4C64-AD6C-8BA6FC386D0D}">
      <dgm:prSet phldrT="[Texto]"/>
      <dgm:spPr/>
      <dgm:t>
        <a:bodyPr/>
        <a:lstStyle/>
        <a:p>
          <a:r>
            <a:rPr lang="es-ES_tradnl" b="1" dirty="0">
              <a:latin typeface="Calibri" panose="020F0502020204030204" pitchFamily="34" charset="0"/>
              <a:cs typeface="Calibri" panose="020F0502020204030204" pitchFamily="34" charset="0"/>
            </a:rPr>
            <a:t>Identificar factores críticos de éxito</a:t>
          </a:r>
          <a:endParaRPr lang="es-PE" dirty="0">
            <a:latin typeface="Calibri" panose="020F0502020204030204" pitchFamily="34" charset="0"/>
            <a:cs typeface="Calibri" panose="020F0502020204030204" pitchFamily="34" charset="0"/>
          </a:endParaRPr>
        </a:p>
      </dgm:t>
    </dgm:pt>
    <dgm:pt modelId="{6F9218C4-3A41-44D0-A26E-0E9B419BC570}" type="parTrans" cxnId="{34A765A8-0B67-44DD-A697-A5A952DE78F7}">
      <dgm:prSet/>
      <dgm:spPr/>
      <dgm:t>
        <a:bodyPr/>
        <a:lstStyle/>
        <a:p>
          <a:endParaRPr lang="es-PE">
            <a:latin typeface="Calibri" panose="020F0502020204030204" pitchFamily="34" charset="0"/>
            <a:cs typeface="Calibri" panose="020F0502020204030204" pitchFamily="34" charset="0"/>
          </a:endParaRPr>
        </a:p>
      </dgm:t>
    </dgm:pt>
    <dgm:pt modelId="{682B9FD5-BC5D-4209-B6A7-55767969FAE0}" type="sibTrans" cxnId="{34A765A8-0B67-44DD-A697-A5A952DE78F7}">
      <dgm:prSet/>
      <dgm:spPr/>
      <dgm:t>
        <a:bodyPr/>
        <a:lstStyle/>
        <a:p>
          <a:endParaRPr lang="es-PE">
            <a:latin typeface="Calibri" panose="020F0502020204030204" pitchFamily="34" charset="0"/>
            <a:cs typeface="Calibri" panose="020F0502020204030204" pitchFamily="34" charset="0"/>
          </a:endParaRPr>
        </a:p>
      </dgm:t>
    </dgm:pt>
    <dgm:pt modelId="{EAB03139-E585-4639-9752-067EB7150FED}">
      <dgm:prSet phldrT="[Texto]"/>
      <dgm:spPr/>
      <dgm:t>
        <a:bodyPr/>
        <a:lstStyle/>
        <a:p>
          <a:r>
            <a:rPr lang="es-ES_tradnl" dirty="0">
              <a:latin typeface="Calibri" panose="020F0502020204030204" pitchFamily="34" charset="0"/>
              <a:cs typeface="Calibri" panose="020F0502020204030204" pitchFamily="34" charset="0"/>
            </a:rPr>
            <a:t>Son aquellos aspectos que se necesitan mantener bajo control para asegurar el éxito del proceso. </a:t>
          </a:r>
          <a:endParaRPr lang="es-PE" dirty="0">
            <a:latin typeface="Calibri" panose="020F0502020204030204" pitchFamily="34" charset="0"/>
            <a:cs typeface="Calibri" panose="020F0502020204030204" pitchFamily="34" charset="0"/>
          </a:endParaRPr>
        </a:p>
      </dgm:t>
    </dgm:pt>
    <dgm:pt modelId="{82893EC1-FE07-4E1F-AAC2-923983068603}" type="parTrans" cxnId="{9FB3BE7C-7D4A-464D-9B8E-0BECC38A014D}">
      <dgm:prSet/>
      <dgm:spPr/>
      <dgm:t>
        <a:bodyPr/>
        <a:lstStyle/>
        <a:p>
          <a:endParaRPr lang="es-PE">
            <a:latin typeface="Calibri" panose="020F0502020204030204" pitchFamily="34" charset="0"/>
            <a:cs typeface="Calibri" panose="020F0502020204030204" pitchFamily="34" charset="0"/>
          </a:endParaRPr>
        </a:p>
      </dgm:t>
    </dgm:pt>
    <dgm:pt modelId="{75A8CB0D-39CD-4404-977B-1B5C1AF47C8D}" type="sibTrans" cxnId="{9FB3BE7C-7D4A-464D-9B8E-0BECC38A014D}">
      <dgm:prSet/>
      <dgm:spPr/>
      <dgm:t>
        <a:bodyPr/>
        <a:lstStyle/>
        <a:p>
          <a:endParaRPr lang="es-PE">
            <a:latin typeface="Calibri" panose="020F0502020204030204" pitchFamily="34" charset="0"/>
            <a:cs typeface="Calibri" panose="020F0502020204030204" pitchFamily="34" charset="0"/>
          </a:endParaRPr>
        </a:p>
      </dgm:t>
    </dgm:pt>
    <dgm:pt modelId="{D91B217A-E99A-49B7-88D6-624879E7BC56}">
      <dgm:prSet phldrT="[Texto]"/>
      <dgm:spPr/>
      <dgm:t>
        <a:bodyPr/>
        <a:lstStyle/>
        <a:p>
          <a:r>
            <a:rPr lang="es-ES_tradnl" b="1" dirty="0">
              <a:latin typeface="Calibri" panose="020F0502020204030204" pitchFamily="34" charset="0"/>
              <a:cs typeface="Calibri" panose="020F0502020204030204" pitchFamily="34" charset="0"/>
            </a:rPr>
            <a:t>Establecer indicadores para cada factor crítico de éxito</a:t>
          </a:r>
          <a:endParaRPr lang="es-PE" dirty="0">
            <a:latin typeface="Calibri" panose="020F0502020204030204" pitchFamily="34" charset="0"/>
            <a:cs typeface="Calibri" panose="020F0502020204030204" pitchFamily="34" charset="0"/>
          </a:endParaRPr>
        </a:p>
      </dgm:t>
    </dgm:pt>
    <dgm:pt modelId="{CDF0B590-3211-494B-A49A-7D845E3FDC38}" type="parTrans" cxnId="{90C99A35-AE76-4FAD-B9E9-EB1A7F46B9D5}">
      <dgm:prSet/>
      <dgm:spPr/>
      <dgm:t>
        <a:bodyPr/>
        <a:lstStyle/>
        <a:p>
          <a:endParaRPr lang="es-PE">
            <a:latin typeface="Calibri" panose="020F0502020204030204" pitchFamily="34" charset="0"/>
            <a:cs typeface="Calibri" panose="020F0502020204030204" pitchFamily="34" charset="0"/>
          </a:endParaRPr>
        </a:p>
      </dgm:t>
    </dgm:pt>
    <dgm:pt modelId="{C410E7A8-FD7C-470B-83B2-F4B462E647F3}" type="sibTrans" cxnId="{90C99A35-AE76-4FAD-B9E9-EB1A7F46B9D5}">
      <dgm:prSet/>
      <dgm:spPr/>
      <dgm:t>
        <a:bodyPr/>
        <a:lstStyle/>
        <a:p>
          <a:endParaRPr lang="es-PE">
            <a:latin typeface="Calibri" panose="020F0502020204030204" pitchFamily="34" charset="0"/>
            <a:cs typeface="Calibri" panose="020F0502020204030204" pitchFamily="34" charset="0"/>
          </a:endParaRPr>
        </a:p>
      </dgm:t>
    </dgm:pt>
    <dgm:pt modelId="{47AF776A-FA63-41BD-AF7E-DE267EC0A255}">
      <dgm:prSet phldrT="[Texto]"/>
      <dgm:spPr/>
      <dgm:t>
        <a:bodyPr/>
        <a:lstStyle/>
        <a:p>
          <a:pPr>
            <a:buFont typeface="Arial" panose="020B0604020202020204" pitchFamily="34" charset="0"/>
            <a:buChar char="•"/>
          </a:pPr>
          <a:r>
            <a:rPr lang="es-ES_tradnl" dirty="0">
              <a:latin typeface="Calibri" panose="020F0502020204030204" pitchFamily="34" charset="0"/>
              <a:cs typeface="Calibri" panose="020F0502020204030204" pitchFamily="34" charset="0"/>
            </a:rPr>
            <a:t>Una vez identificados los factores críticos de éxito, es necesario establecer los indicadores que nos permitan hacer el monitoreo antes, durante y después del proceso.</a:t>
          </a:r>
          <a:endParaRPr lang="es-PE" dirty="0">
            <a:latin typeface="Calibri" panose="020F0502020204030204" pitchFamily="34" charset="0"/>
            <a:cs typeface="Calibri" panose="020F0502020204030204" pitchFamily="34" charset="0"/>
          </a:endParaRPr>
        </a:p>
      </dgm:t>
    </dgm:pt>
    <dgm:pt modelId="{9F59D479-3CB6-4D21-9ED8-7A842AAB6887}" type="parTrans" cxnId="{8C283C7B-0BCC-4E81-A927-A742213D4D10}">
      <dgm:prSet/>
      <dgm:spPr/>
      <dgm:t>
        <a:bodyPr/>
        <a:lstStyle/>
        <a:p>
          <a:endParaRPr lang="es-PE">
            <a:latin typeface="Calibri" panose="020F0502020204030204" pitchFamily="34" charset="0"/>
            <a:cs typeface="Calibri" panose="020F0502020204030204" pitchFamily="34" charset="0"/>
          </a:endParaRPr>
        </a:p>
      </dgm:t>
    </dgm:pt>
    <dgm:pt modelId="{0965F0A8-14CB-4526-B6CF-C39914DF340F}" type="sibTrans" cxnId="{8C283C7B-0BCC-4E81-A927-A742213D4D10}">
      <dgm:prSet/>
      <dgm:spPr/>
      <dgm:t>
        <a:bodyPr/>
        <a:lstStyle/>
        <a:p>
          <a:endParaRPr lang="es-PE">
            <a:latin typeface="Calibri" panose="020F0502020204030204" pitchFamily="34" charset="0"/>
            <a:cs typeface="Calibri" panose="020F0502020204030204" pitchFamily="34" charset="0"/>
          </a:endParaRPr>
        </a:p>
      </dgm:t>
    </dgm:pt>
    <dgm:pt modelId="{33FD9DB1-374C-499A-BC26-CFD70A9C0692}">
      <dgm:prSet phldrT="[Texto]"/>
      <dgm:spPr/>
      <dgm:t>
        <a:bodyPr/>
        <a:lstStyle/>
        <a:p>
          <a:r>
            <a:rPr lang="es-ES_tradnl" dirty="0">
              <a:latin typeface="Calibri" panose="020F0502020204030204" pitchFamily="34" charset="0"/>
              <a:cs typeface="Calibri" panose="020F0502020204030204" pitchFamily="34" charset="0"/>
            </a:rPr>
            <a:t>Estos factores son: Efectividad, eficiencia, eficacia y productividad. </a:t>
          </a:r>
          <a:endParaRPr lang="es-PE" dirty="0">
            <a:latin typeface="Calibri" panose="020F0502020204030204" pitchFamily="34" charset="0"/>
            <a:cs typeface="Calibri" panose="020F0502020204030204" pitchFamily="34" charset="0"/>
          </a:endParaRPr>
        </a:p>
      </dgm:t>
    </dgm:pt>
    <dgm:pt modelId="{B5EEF977-5E49-4D5A-8619-28071F48974F}" type="parTrans" cxnId="{24BBBF4A-2A5A-4A67-8DB8-009FCA1568A4}">
      <dgm:prSet/>
      <dgm:spPr/>
      <dgm:t>
        <a:bodyPr/>
        <a:lstStyle/>
        <a:p>
          <a:endParaRPr lang="es-PE">
            <a:latin typeface="Calibri" panose="020F0502020204030204" pitchFamily="34" charset="0"/>
            <a:cs typeface="Calibri" panose="020F0502020204030204" pitchFamily="34" charset="0"/>
          </a:endParaRPr>
        </a:p>
      </dgm:t>
    </dgm:pt>
    <dgm:pt modelId="{E7B37E1E-8E43-4F51-AEB5-20206F2F56E4}" type="sibTrans" cxnId="{24BBBF4A-2A5A-4A67-8DB8-009FCA1568A4}">
      <dgm:prSet/>
      <dgm:spPr/>
      <dgm:t>
        <a:bodyPr/>
        <a:lstStyle/>
        <a:p>
          <a:endParaRPr lang="es-PE">
            <a:latin typeface="Calibri" panose="020F0502020204030204" pitchFamily="34" charset="0"/>
            <a:cs typeface="Calibri" panose="020F0502020204030204" pitchFamily="34" charset="0"/>
          </a:endParaRPr>
        </a:p>
      </dgm:t>
    </dgm:pt>
    <dgm:pt modelId="{AD8E6452-A272-46AD-85B9-BA3876FF1767}">
      <dgm:prSet phldrT="[Texto]"/>
      <dgm:spPr/>
      <dgm:t>
        <a:bodyPr/>
        <a:lstStyle/>
        <a:p>
          <a:r>
            <a:rPr lang="es-ES_tradnl">
              <a:latin typeface="Calibri" panose="020F0502020204030204" pitchFamily="34" charset="0"/>
              <a:cs typeface="Calibri" panose="020F0502020204030204" pitchFamily="34" charset="0"/>
            </a:rPr>
            <a:t>Cuando </a:t>
          </a:r>
          <a:r>
            <a:rPr lang="es-ES_tradnl" dirty="0">
              <a:latin typeface="Calibri" panose="020F0502020204030204" pitchFamily="34" charset="0"/>
              <a:cs typeface="Calibri" panose="020F0502020204030204" pitchFamily="34" charset="0"/>
            </a:rPr>
            <a:t>se realiza el monitoreo de estos factores, podemos decir que el monitoreo es integral.</a:t>
          </a:r>
          <a:endParaRPr lang="es-PE" dirty="0">
            <a:latin typeface="Calibri" panose="020F0502020204030204" pitchFamily="34" charset="0"/>
            <a:cs typeface="Calibri" panose="020F0502020204030204" pitchFamily="34" charset="0"/>
          </a:endParaRPr>
        </a:p>
      </dgm:t>
    </dgm:pt>
    <dgm:pt modelId="{3920FEC1-C281-466F-A59B-3D0288C5ED3B}" type="parTrans" cxnId="{9A9581F6-F730-47FB-8EF6-8B8863EFB217}">
      <dgm:prSet/>
      <dgm:spPr/>
      <dgm:t>
        <a:bodyPr/>
        <a:lstStyle/>
        <a:p>
          <a:endParaRPr lang="es-PE">
            <a:latin typeface="Calibri" panose="020F0502020204030204" pitchFamily="34" charset="0"/>
            <a:cs typeface="Calibri" panose="020F0502020204030204" pitchFamily="34" charset="0"/>
          </a:endParaRPr>
        </a:p>
      </dgm:t>
    </dgm:pt>
    <dgm:pt modelId="{5DB400A2-7BAF-4289-9D98-B860147BD485}" type="sibTrans" cxnId="{9A9581F6-F730-47FB-8EF6-8B8863EFB217}">
      <dgm:prSet/>
      <dgm:spPr/>
      <dgm:t>
        <a:bodyPr/>
        <a:lstStyle/>
        <a:p>
          <a:endParaRPr lang="es-PE">
            <a:latin typeface="Calibri" panose="020F0502020204030204" pitchFamily="34" charset="0"/>
            <a:cs typeface="Calibri" panose="020F0502020204030204" pitchFamily="34" charset="0"/>
          </a:endParaRPr>
        </a:p>
      </dgm:t>
    </dgm:pt>
    <dgm:pt modelId="{9682AAEF-259C-423B-8CFB-9A46F3604DCA}" type="pres">
      <dgm:prSet presAssocID="{5508B5A7-A470-4E2D-9BBC-1CBACDCD0F27}" presName="Name0" presStyleCnt="0">
        <dgm:presLayoutVars>
          <dgm:dir/>
          <dgm:animLvl val="lvl"/>
          <dgm:resizeHandles val="exact"/>
        </dgm:presLayoutVars>
      </dgm:prSet>
      <dgm:spPr/>
    </dgm:pt>
    <dgm:pt modelId="{C0262A18-BBA9-4758-B083-516D59A722EE}" type="pres">
      <dgm:prSet presAssocID="{22E78E9D-B9A9-44F7-9A6C-97CE3EADA1FB}" presName="composite" presStyleCnt="0"/>
      <dgm:spPr/>
    </dgm:pt>
    <dgm:pt modelId="{5D3E9892-FB3D-40CA-BADF-A943879F5584}" type="pres">
      <dgm:prSet presAssocID="{22E78E9D-B9A9-44F7-9A6C-97CE3EADA1FB}" presName="parTx" presStyleLbl="alignNode1" presStyleIdx="0" presStyleCnt="3">
        <dgm:presLayoutVars>
          <dgm:chMax val="0"/>
          <dgm:chPref val="0"/>
          <dgm:bulletEnabled val="1"/>
        </dgm:presLayoutVars>
      </dgm:prSet>
      <dgm:spPr/>
    </dgm:pt>
    <dgm:pt modelId="{B2CADDFB-0E3E-4DEF-9C4E-19A46347D93E}" type="pres">
      <dgm:prSet presAssocID="{22E78E9D-B9A9-44F7-9A6C-97CE3EADA1FB}" presName="desTx" presStyleLbl="alignAccFollowNode1" presStyleIdx="0" presStyleCnt="3">
        <dgm:presLayoutVars>
          <dgm:bulletEnabled val="1"/>
        </dgm:presLayoutVars>
      </dgm:prSet>
      <dgm:spPr/>
    </dgm:pt>
    <dgm:pt modelId="{8551A763-4C2E-4DD6-BE2E-0743AFEB5AAF}" type="pres">
      <dgm:prSet presAssocID="{E693698B-5EB7-4B44-9CF3-42999E3FB6AE}" presName="space" presStyleCnt="0"/>
      <dgm:spPr/>
    </dgm:pt>
    <dgm:pt modelId="{D4B33DE6-2D1D-4217-9B5B-B107EB0261FF}" type="pres">
      <dgm:prSet presAssocID="{48A47049-0DD0-4C64-AD6C-8BA6FC386D0D}" presName="composite" presStyleCnt="0"/>
      <dgm:spPr/>
    </dgm:pt>
    <dgm:pt modelId="{E384001D-3003-4A63-B91A-45817C30EC7A}" type="pres">
      <dgm:prSet presAssocID="{48A47049-0DD0-4C64-AD6C-8BA6FC386D0D}" presName="parTx" presStyleLbl="alignNode1" presStyleIdx="1" presStyleCnt="3">
        <dgm:presLayoutVars>
          <dgm:chMax val="0"/>
          <dgm:chPref val="0"/>
          <dgm:bulletEnabled val="1"/>
        </dgm:presLayoutVars>
      </dgm:prSet>
      <dgm:spPr/>
    </dgm:pt>
    <dgm:pt modelId="{05C06952-7855-437A-BE8A-C50369CA39DA}" type="pres">
      <dgm:prSet presAssocID="{48A47049-0DD0-4C64-AD6C-8BA6FC386D0D}" presName="desTx" presStyleLbl="alignAccFollowNode1" presStyleIdx="1" presStyleCnt="3">
        <dgm:presLayoutVars>
          <dgm:bulletEnabled val="1"/>
        </dgm:presLayoutVars>
      </dgm:prSet>
      <dgm:spPr/>
    </dgm:pt>
    <dgm:pt modelId="{8E2B5582-AEF3-414F-80AF-9DB73B6569D5}" type="pres">
      <dgm:prSet presAssocID="{682B9FD5-BC5D-4209-B6A7-55767969FAE0}" presName="space" presStyleCnt="0"/>
      <dgm:spPr/>
    </dgm:pt>
    <dgm:pt modelId="{BA33D973-9178-42B9-B25E-09161FB19AD2}" type="pres">
      <dgm:prSet presAssocID="{D91B217A-E99A-49B7-88D6-624879E7BC56}" presName="composite" presStyleCnt="0"/>
      <dgm:spPr/>
    </dgm:pt>
    <dgm:pt modelId="{789D238E-AA94-4B62-BCB8-612D0B29F00A}" type="pres">
      <dgm:prSet presAssocID="{D91B217A-E99A-49B7-88D6-624879E7BC56}" presName="parTx" presStyleLbl="alignNode1" presStyleIdx="2" presStyleCnt="3">
        <dgm:presLayoutVars>
          <dgm:chMax val="0"/>
          <dgm:chPref val="0"/>
          <dgm:bulletEnabled val="1"/>
        </dgm:presLayoutVars>
      </dgm:prSet>
      <dgm:spPr/>
    </dgm:pt>
    <dgm:pt modelId="{7C54108D-633F-40AE-8756-EDD3D9D849A3}" type="pres">
      <dgm:prSet presAssocID="{D91B217A-E99A-49B7-88D6-624879E7BC56}" presName="desTx" presStyleLbl="alignAccFollowNode1" presStyleIdx="2" presStyleCnt="3">
        <dgm:presLayoutVars>
          <dgm:bulletEnabled val="1"/>
        </dgm:presLayoutVars>
      </dgm:prSet>
      <dgm:spPr/>
    </dgm:pt>
  </dgm:ptLst>
  <dgm:cxnLst>
    <dgm:cxn modelId="{B19C262A-5DC1-4670-9FBB-8D898EF1426C}" type="presOf" srcId="{EE63EE5F-4741-4845-B352-5989390E32C5}" destId="{B2CADDFB-0E3E-4DEF-9C4E-19A46347D93E}" srcOrd="0" destOrd="0" presId="urn:microsoft.com/office/officeart/2005/8/layout/hList1"/>
    <dgm:cxn modelId="{1DB2B12E-6BE5-43CB-BF89-48306A86B8CB}" type="presOf" srcId="{48A47049-0DD0-4C64-AD6C-8BA6FC386D0D}" destId="{E384001D-3003-4A63-B91A-45817C30EC7A}" srcOrd="0" destOrd="0" presId="urn:microsoft.com/office/officeart/2005/8/layout/hList1"/>
    <dgm:cxn modelId="{90C99A35-AE76-4FAD-B9E9-EB1A7F46B9D5}" srcId="{5508B5A7-A470-4E2D-9BBC-1CBACDCD0F27}" destId="{D91B217A-E99A-49B7-88D6-624879E7BC56}" srcOrd="2" destOrd="0" parTransId="{CDF0B590-3211-494B-A49A-7D845E3FDC38}" sibTransId="{C410E7A8-FD7C-470B-83B2-F4B462E647F3}"/>
    <dgm:cxn modelId="{9433E364-A6A1-451A-B62A-6F36015C1A4E}" type="presOf" srcId="{47AF776A-FA63-41BD-AF7E-DE267EC0A255}" destId="{7C54108D-633F-40AE-8756-EDD3D9D849A3}" srcOrd="0" destOrd="0" presId="urn:microsoft.com/office/officeart/2005/8/layout/hList1"/>
    <dgm:cxn modelId="{02887C45-A72B-4850-BF47-53B4A4DF318F}" srcId="{5508B5A7-A470-4E2D-9BBC-1CBACDCD0F27}" destId="{22E78E9D-B9A9-44F7-9A6C-97CE3EADA1FB}" srcOrd="0" destOrd="0" parTransId="{1B6198D7-0064-403E-BD26-77FCC37488ED}" sibTransId="{E693698B-5EB7-4B44-9CF3-42999E3FB6AE}"/>
    <dgm:cxn modelId="{68241B49-480A-4F6C-9D41-25D244FC35D4}" type="presOf" srcId="{5508B5A7-A470-4E2D-9BBC-1CBACDCD0F27}" destId="{9682AAEF-259C-423B-8CFB-9A46F3604DCA}" srcOrd="0" destOrd="0" presId="urn:microsoft.com/office/officeart/2005/8/layout/hList1"/>
    <dgm:cxn modelId="{24BBBF4A-2A5A-4A67-8DB8-009FCA1568A4}" srcId="{48A47049-0DD0-4C64-AD6C-8BA6FC386D0D}" destId="{33FD9DB1-374C-499A-BC26-CFD70A9C0692}" srcOrd="1" destOrd="0" parTransId="{B5EEF977-5E49-4D5A-8619-28071F48974F}" sibTransId="{E7B37E1E-8E43-4F51-AEB5-20206F2F56E4}"/>
    <dgm:cxn modelId="{8C283C7B-0BCC-4E81-A927-A742213D4D10}" srcId="{D91B217A-E99A-49B7-88D6-624879E7BC56}" destId="{47AF776A-FA63-41BD-AF7E-DE267EC0A255}" srcOrd="0" destOrd="0" parTransId="{9F59D479-3CB6-4D21-9ED8-7A842AAB6887}" sibTransId="{0965F0A8-14CB-4526-B6CF-C39914DF340F}"/>
    <dgm:cxn modelId="{9FB3BE7C-7D4A-464D-9B8E-0BECC38A014D}" srcId="{48A47049-0DD0-4C64-AD6C-8BA6FC386D0D}" destId="{EAB03139-E585-4639-9752-067EB7150FED}" srcOrd="0" destOrd="0" parTransId="{82893EC1-FE07-4E1F-AAC2-923983068603}" sibTransId="{75A8CB0D-39CD-4404-977B-1B5C1AF47C8D}"/>
    <dgm:cxn modelId="{40A5AD98-CDBE-4817-8FF1-5FE7C2F0737E}" type="presOf" srcId="{AD8E6452-A272-46AD-85B9-BA3876FF1767}" destId="{05C06952-7855-437A-BE8A-C50369CA39DA}" srcOrd="0" destOrd="2" presId="urn:microsoft.com/office/officeart/2005/8/layout/hList1"/>
    <dgm:cxn modelId="{34A765A8-0B67-44DD-A697-A5A952DE78F7}" srcId="{5508B5A7-A470-4E2D-9BBC-1CBACDCD0F27}" destId="{48A47049-0DD0-4C64-AD6C-8BA6FC386D0D}" srcOrd="1" destOrd="0" parTransId="{6F9218C4-3A41-44D0-A26E-0E9B419BC570}" sibTransId="{682B9FD5-BC5D-4209-B6A7-55767969FAE0}"/>
    <dgm:cxn modelId="{C45CBAAD-A616-40FC-B3DD-547101B252ED}" type="presOf" srcId="{D91B217A-E99A-49B7-88D6-624879E7BC56}" destId="{789D238E-AA94-4B62-BCB8-612D0B29F00A}" srcOrd="0" destOrd="0" presId="urn:microsoft.com/office/officeart/2005/8/layout/hList1"/>
    <dgm:cxn modelId="{C8367BCE-8EF6-4E7D-8AAC-67AA4F5DDE2B}" srcId="{22E78E9D-B9A9-44F7-9A6C-97CE3EADA1FB}" destId="{EE63EE5F-4741-4845-B352-5989390E32C5}" srcOrd="0" destOrd="0" parTransId="{4D882B2C-0E47-4B07-8324-EC43847FA8B4}" sibTransId="{B35D0805-F70F-43CD-8D95-0AD8446CBD16}"/>
    <dgm:cxn modelId="{5B4606D1-3EAD-48A2-B054-0BD3457EBA4A}" type="presOf" srcId="{33FD9DB1-374C-499A-BC26-CFD70A9C0692}" destId="{05C06952-7855-437A-BE8A-C50369CA39DA}" srcOrd="0" destOrd="1" presId="urn:microsoft.com/office/officeart/2005/8/layout/hList1"/>
    <dgm:cxn modelId="{9A9581F6-F730-47FB-8EF6-8B8863EFB217}" srcId="{48A47049-0DD0-4C64-AD6C-8BA6FC386D0D}" destId="{AD8E6452-A272-46AD-85B9-BA3876FF1767}" srcOrd="2" destOrd="0" parTransId="{3920FEC1-C281-466F-A59B-3D0288C5ED3B}" sibTransId="{5DB400A2-7BAF-4289-9D98-B860147BD485}"/>
    <dgm:cxn modelId="{1DA399F8-D726-4F8F-B91C-459508D44D16}" type="presOf" srcId="{22E78E9D-B9A9-44F7-9A6C-97CE3EADA1FB}" destId="{5D3E9892-FB3D-40CA-BADF-A943879F5584}" srcOrd="0" destOrd="0" presId="urn:microsoft.com/office/officeart/2005/8/layout/hList1"/>
    <dgm:cxn modelId="{ABF662FE-BE16-4BF5-84EB-1C3C74527B1F}" type="presOf" srcId="{EAB03139-E585-4639-9752-067EB7150FED}" destId="{05C06952-7855-437A-BE8A-C50369CA39DA}" srcOrd="0" destOrd="0" presId="urn:microsoft.com/office/officeart/2005/8/layout/hList1"/>
    <dgm:cxn modelId="{CF71FEC6-86C5-48F4-AD55-3C33E67E5ABA}" type="presParOf" srcId="{9682AAEF-259C-423B-8CFB-9A46F3604DCA}" destId="{C0262A18-BBA9-4758-B083-516D59A722EE}" srcOrd="0" destOrd="0" presId="urn:microsoft.com/office/officeart/2005/8/layout/hList1"/>
    <dgm:cxn modelId="{BE5E99A5-C31C-4AB9-8F52-8398A9919015}" type="presParOf" srcId="{C0262A18-BBA9-4758-B083-516D59A722EE}" destId="{5D3E9892-FB3D-40CA-BADF-A943879F5584}" srcOrd="0" destOrd="0" presId="urn:microsoft.com/office/officeart/2005/8/layout/hList1"/>
    <dgm:cxn modelId="{22D32E79-3EA9-413D-8885-B7108AE48C75}" type="presParOf" srcId="{C0262A18-BBA9-4758-B083-516D59A722EE}" destId="{B2CADDFB-0E3E-4DEF-9C4E-19A46347D93E}" srcOrd="1" destOrd="0" presId="urn:microsoft.com/office/officeart/2005/8/layout/hList1"/>
    <dgm:cxn modelId="{5954F159-8B63-4D3D-892D-9639AFDDD4CC}" type="presParOf" srcId="{9682AAEF-259C-423B-8CFB-9A46F3604DCA}" destId="{8551A763-4C2E-4DD6-BE2E-0743AFEB5AAF}" srcOrd="1" destOrd="0" presId="urn:microsoft.com/office/officeart/2005/8/layout/hList1"/>
    <dgm:cxn modelId="{3F09F919-23E3-42FD-A172-5083C5C953D3}" type="presParOf" srcId="{9682AAEF-259C-423B-8CFB-9A46F3604DCA}" destId="{D4B33DE6-2D1D-4217-9B5B-B107EB0261FF}" srcOrd="2" destOrd="0" presId="urn:microsoft.com/office/officeart/2005/8/layout/hList1"/>
    <dgm:cxn modelId="{7E70251E-9C5E-43B8-B766-CA6E61B181D4}" type="presParOf" srcId="{D4B33DE6-2D1D-4217-9B5B-B107EB0261FF}" destId="{E384001D-3003-4A63-B91A-45817C30EC7A}" srcOrd="0" destOrd="0" presId="urn:microsoft.com/office/officeart/2005/8/layout/hList1"/>
    <dgm:cxn modelId="{AD627644-3D7D-4215-A729-B72D80878505}" type="presParOf" srcId="{D4B33DE6-2D1D-4217-9B5B-B107EB0261FF}" destId="{05C06952-7855-437A-BE8A-C50369CA39DA}" srcOrd="1" destOrd="0" presId="urn:microsoft.com/office/officeart/2005/8/layout/hList1"/>
    <dgm:cxn modelId="{D6656FCA-AAB1-4641-AAB2-A2E699914888}" type="presParOf" srcId="{9682AAEF-259C-423B-8CFB-9A46F3604DCA}" destId="{8E2B5582-AEF3-414F-80AF-9DB73B6569D5}" srcOrd="3" destOrd="0" presId="urn:microsoft.com/office/officeart/2005/8/layout/hList1"/>
    <dgm:cxn modelId="{1D66EC2F-D1A5-49CB-9BD0-13549DC6E878}" type="presParOf" srcId="{9682AAEF-259C-423B-8CFB-9A46F3604DCA}" destId="{BA33D973-9178-42B9-B25E-09161FB19AD2}" srcOrd="4" destOrd="0" presId="urn:microsoft.com/office/officeart/2005/8/layout/hList1"/>
    <dgm:cxn modelId="{6EC866AA-3A47-4EE9-B89C-B45F94B0D70C}" type="presParOf" srcId="{BA33D973-9178-42B9-B25E-09161FB19AD2}" destId="{789D238E-AA94-4B62-BCB8-612D0B29F00A}" srcOrd="0" destOrd="0" presId="urn:microsoft.com/office/officeart/2005/8/layout/hList1"/>
    <dgm:cxn modelId="{F6427026-13BB-4AED-BD9C-9F58AA58A41A}" type="presParOf" srcId="{BA33D973-9178-42B9-B25E-09161FB19AD2}" destId="{7C54108D-633F-40AE-8756-EDD3D9D849A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508B5A7-A470-4E2D-9BBC-1CBACDCD0F27}" type="doc">
      <dgm:prSet loTypeId="urn:microsoft.com/office/officeart/2005/8/layout/hList1" loCatId="list" qsTypeId="urn:microsoft.com/office/officeart/2005/8/quickstyle/simple1" qsCatId="simple" csTypeId="urn:microsoft.com/office/officeart/2005/8/colors/colorful3" csCatId="colorful" phldr="1"/>
      <dgm:spPr/>
      <dgm:t>
        <a:bodyPr/>
        <a:lstStyle/>
        <a:p>
          <a:endParaRPr lang="es-PE"/>
        </a:p>
      </dgm:t>
    </dgm:pt>
    <dgm:pt modelId="{22E78E9D-B9A9-44F7-9A6C-97CE3EADA1FB}">
      <dgm:prSet phldrT="[Texto]"/>
      <dgm:spPr/>
      <dgm:t>
        <a:bodyPr/>
        <a:lstStyle/>
        <a:p>
          <a:r>
            <a:rPr lang="es-ES_tradnl" b="1" dirty="0">
              <a:latin typeface="Calibri" panose="020F0502020204030204" pitchFamily="34" charset="0"/>
              <a:cs typeface="Calibri" panose="020F0502020204030204" pitchFamily="34" charset="0"/>
            </a:rPr>
            <a:t>Determinar el estado, umbral y rango de gestión</a:t>
          </a:r>
          <a:endParaRPr lang="es-PE" dirty="0">
            <a:latin typeface="Calibri" panose="020F0502020204030204" pitchFamily="34" charset="0"/>
            <a:cs typeface="Calibri" panose="020F0502020204030204" pitchFamily="34" charset="0"/>
          </a:endParaRPr>
        </a:p>
      </dgm:t>
    </dgm:pt>
    <dgm:pt modelId="{1B6198D7-0064-403E-BD26-77FCC37488ED}" type="parTrans" cxnId="{02887C45-A72B-4850-BF47-53B4A4DF318F}">
      <dgm:prSet/>
      <dgm:spPr/>
      <dgm:t>
        <a:bodyPr/>
        <a:lstStyle/>
        <a:p>
          <a:endParaRPr lang="es-PE">
            <a:latin typeface="Calibri" panose="020F0502020204030204" pitchFamily="34" charset="0"/>
            <a:cs typeface="Calibri" panose="020F0502020204030204" pitchFamily="34" charset="0"/>
          </a:endParaRPr>
        </a:p>
      </dgm:t>
    </dgm:pt>
    <dgm:pt modelId="{E693698B-5EB7-4B44-9CF3-42999E3FB6AE}" type="sibTrans" cxnId="{02887C45-A72B-4850-BF47-53B4A4DF318F}">
      <dgm:prSet/>
      <dgm:spPr/>
      <dgm:t>
        <a:bodyPr/>
        <a:lstStyle/>
        <a:p>
          <a:endParaRPr lang="es-PE">
            <a:latin typeface="Calibri" panose="020F0502020204030204" pitchFamily="34" charset="0"/>
            <a:cs typeface="Calibri" panose="020F0502020204030204" pitchFamily="34" charset="0"/>
          </a:endParaRPr>
        </a:p>
      </dgm:t>
    </dgm:pt>
    <dgm:pt modelId="{EE63EE5F-4741-4845-B352-5989390E32C5}">
      <dgm:prSet phldrT="[Texto]"/>
      <dgm:spPr/>
      <dgm:t>
        <a:bodyPr/>
        <a:lstStyle/>
        <a:p>
          <a:pPr>
            <a:buFont typeface="Arial" panose="020B0604020202020204" pitchFamily="34" charset="0"/>
            <a:buChar char="•"/>
          </a:pPr>
          <a:r>
            <a:rPr lang="es-ES_tradnl" dirty="0">
              <a:latin typeface="Calibri" panose="020F0502020204030204" pitchFamily="34" charset="0"/>
              <a:cs typeface="Calibri" panose="020F0502020204030204" pitchFamily="34" charset="0"/>
            </a:rPr>
            <a:t>El estado corresponde al valor inicial o actual del indicador. </a:t>
          </a:r>
          <a:endParaRPr lang="es-PE" dirty="0">
            <a:latin typeface="Calibri" panose="020F0502020204030204" pitchFamily="34" charset="0"/>
            <a:cs typeface="Calibri" panose="020F0502020204030204" pitchFamily="34" charset="0"/>
          </a:endParaRPr>
        </a:p>
      </dgm:t>
    </dgm:pt>
    <dgm:pt modelId="{4D882B2C-0E47-4B07-8324-EC43847FA8B4}" type="parTrans" cxnId="{C8367BCE-8EF6-4E7D-8AAC-67AA4F5DDE2B}">
      <dgm:prSet/>
      <dgm:spPr/>
      <dgm:t>
        <a:bodyPr/>
        <a:lstStyle/>
        <a:p>
          <a:endParaRPr lang="es-PE">
            <a:latin typeface="Calibri" panose="020F0502020204030204" pitchFamily="34" charset="0"/>
            <a:cs typeface="Calibri" panose="020F0502020204030204" pitchFamily="34" charset="0"/>
          </a:endParaRPr>
        </a:p>
      </dgm:t>
    </dgm:pt>
    <dgm:pt modelId="{B35D0805-F70F-43CD-8D95-0AD8446CBD16}" type="sibTrans" cxnId="{C8367BCE-8EF6-4E7D-8AAC-67AA4F5DDE2B}">
      <dgm:prSet/>
      <dgm:spPr/>
      <dgm:t>
        <a:bodyPr/>
        <a:lstStyle/>
        <a:p>
          <a:endParaRPr lang="es-PE">
            <a:latin typeface="Calibri" panose="020F0502020204030204" pitchFamily="34" charset="0"/>
            <a:cs typeface="Calibri" panose="020F0502020204030204" pitchFamily="34" charset="0"/>
          </a:endParaRPr>
        </a:p>
      </dgm:t>
    </dgm:pt>
    <dgm:pt modelId="{48A47049-0DD0-4C64-AD6C-8BA6FC386D0D}">
      <dgm:prSet phldrT="[Texto]"/>
      <dgm:spPr/>
      <dgm:t>
        <a:bodyPr/>
        <a:lstStyle/>
        <a:p>
          <a:r>
            <a:rPr lang="es-ES_tradnl" b="1" dirty="0">
              <a:latin typeface="Calibri" panose="020F0502020204030204" pitchFamily="34" charset="0"/>
              <a:cs typeface="Calibri" panose="020F0502020204030204" pitchFamily="34" charset="0"/>
            </a:rPr>
            <a:t>Diseñar la medición</a:t>
          </a:r>
          <a:endParaRPr lang="es-PE" dirty="0">
            <a:latin typeface="Calibri" panose="020F0502020204030204" pitchFamily="34" charset="0"/>
            <a:cs typeface="Calibri" panose="020F0502020204030204" pitchFamily="34" charset="0"/>
          </a:endParaRPr>
        </a:p>
      </dgm:t>
    </dgm:pt>
    <dgm:pt modelId="{6F9218C4-3A41-44D0-A26E-0E9B419BC570}" type="parTrans" cxnId="{34A765A8-0B67-44DD-A697-A5A952DE78F7}">
      <dgm:prSet/>
      <dgm:spPr/>
      <dgm:t>
        <a:bodyPr/>
        <a:lstStyle/>
        <a:p>
          <a:endParaRPr lang="es-PE">
            <a:latin typeface="Calibri" panose="020F0502020204030204" pitchFamily="34" charset="0"/>
            <a:cs typeface="Calibri" panose="020F0502020204030204" pitchFamily="34" charset="0"/>
          </a:endParaRPr>
        </a:p>
      </dgm:t>
    </dgm:pt>
    <dgm:pt modelId="{682B9FD5-BC5D-4209-B6A7-55767969FAE0}" type="sibTrans" cxnId="{34A765A8-0B67-44DD-A697-A5A952DE78F7}">
      <dgm:prSet/>
      <dgm:spPr/>
      <dgm:t>
        <a:bodyPr/>
        <a:lstStyle/>
        <a:p>
          <a:endParaRPr lang="es-PE">
            <a:latin typeface="Calibri" panose="020F0502020204030204" pitchFamily="34" charset="0"/>
            <a:cs typeface="Calibri" panose="020F0502020204030204" pitchFamily="34" charset="0"/>
          </a:endParaRPr>
        </a:p>
      </dgm:t>
    </dgm:pt>
    <dgm:pt modelId="{EAB03139-E585-4639-9752-067EB7150FED}">
      <dgm:prSet phldrT="[Texto]"/>
      <dgm:spPr/>
      <dgm:t>
        <a:bodyPr/>
        <a:lstStyle/>
        <a:p>
          <a:r>
            <a:rPr lang="es-ES_tradnl" dirty="0">
              <a:latin typeface="Calibri" panose="020F0502020204030204" pitchFamily="34" charset="0"/>
              <a:cs typeface="Calibri" panose="020F0502020204030204" pitchFamily="34" charset="0"/>
            </a:rPr>
            <a:t>Consiste en determinar las fuentes de información, frecuencia de medición, presentación de la información y asignación de responsables para la recolección de información, tabulación, análisis y presentación de la información.</a:t>
          </a:r>
          <a:endParaRPr lang="es-PE" dirty="0">
            <a:latin typeface="Calibri" panose="020F0502020204030204" pitchFamily="34" charset="0"/>
            <a:cs typeface="Calibri" panose="020F0502020204030204" pitchFamily="34" charset="0"/>
          </a:endParaRPr>
        </a:p>
      </dgm:t>
    </dgm:pt>
    <dgm:pt modelId="{82893EC1-FE07-4E1F-AAC2-923983068603}" type="parTrans" cxnId="{9FB3BE7C-7D4A-464D-9B8E-0BECC38A014D}">
      <dgm:prSet/>
      <dgm:spPr/>
      <dgm:t>
        <a:bodyPr/>
        <a:lstStyle/>
        <a:p>
          <a:endParaRPr lang="es-PE">
            <a:latin typeface="Calibri" panose="020F0502020204030204" pitchFamily="34" charset="0"/>
            <a:cs typeface="Calibri" panose="020F0502020204030204" pitchFamily="34" charset="0"/>
          </a:endParaRPr>
        </a:p>
      </dgm:t>
    </dgm:pt>
    <dgm:pt modelId="{75A8CB0D-39CD-4404-977B-1B5C1AF47C8D}" type="sibTrans" cxnId="{9FB3BE7C-7D4A-464D-9B8E-0BECC38A014D}">
      <dgm:prSet/>
      <dgm:spPr/>
      <dgm:t>
        <a:bodyPr/>
        <a:lstStyle/>
        <a:p>
          <a:endParaRPr lang="es-PE">
            <a:latin typeface="Calibri" panose="020F0502020204030204" pitchFamily="34" charset="0"/>
            <a:cs typeface="Calibri" panose="020F0502020204030204" pitchFamily="34" charset="0"/>
          </a:endParaRPr>
        </a:p>
      </dgm:t>
    </dgm:pt>
    <dgm:pt modelId="{D91B217A-E99A-49B7-88D6-624879E7BC56}">
      <dgm:prSet phldrT="[Texto]"/>
      <dgm:spPr/>
      <dgm:t>
        <a:bodyPr/>
        <a:lstStyle/>
        <a:p>
          <a:r>
            <a:rPr lang="es-ES_tradnl" b="1" dirty="0">
              <a:latin typeface="Calibri" panose="020F0502020204030204" pitchFamily="34" charset="0"/>
              <a:cs typeface="Calibri" panose="020F0502020204030204" pitchFamily="34" charset="0"/>
            </a:rPr>
            <a:t>Determinar y asignar recursos</a:t>
          </a:r>
          <a:endParaRPr lang="es-PE" dirty="0">
            <a:latin typeface="Calibri" panose="020F0502020204030204" pitchFamily="34" charset="0"/>
            <a:cs typeface="Calibri" panose="020F0502020204030204" pitchFamily="34" charset="0"/>
          </a:endParaRPr>
        </a:p>
      </dgm:t>
    </dgm:pt>
    <dgm:pt modelId="{CDF0B590-3211-494B-A49A-7D845E3FDC38}" type="parTrans" cxnId="{90C99A35-AE76-4FAD-B9E9-EB1A7F46B9D5}">
      <dgm:prSet/>
      <dgm:spPr/>
      <dgm:t>
        <a:bodyPr/>
        <a:lstStyle/>
        <a:p>
          <a:endParaRPr lang="es-PE">
            <a:latin typeface="Calibri" panose="020F0502020204030204" pitchFamily="34" charset="0"/>
            <a:cs typeface="Calibri" panose="020F0502020204030204" pitchFamily="34" charset="0"/>
          </a:endParaRPr>
        </a:p>
      </dgm:t>
    </dgm:pt>
    <dgm:pt modelId="{C410E7A8-FD7C-470B-83B2-F4B462E647F3}" type="sibTrans" cxnId="{90C99A35-AE76-4FAD-B9E9-EB1A7F46B9D5}">
      <dgm:prSet/>
      <dgm:spPr/>
      <dgm:t>
        <a:bodyPr/>
        <a:lstStyle/>
        <a:p>
          <a:endParaRPr lang="es-PE">
            <a:latin typeface="Calibri" panose="020F0502020204030204" pitchFamily="34" charset="0"/>
            <a:cs typeface="Calibri" panose="020F0502020204030204" pitchFamily="34" charset="0"/>
          </a:endParaRPr>
        </a:p>
      </dgm:t>
    </dgm:pt>
    <dgm:pt modelId="{47AF776A-FA63-41BD-AF7E-DE267EC0A255}">
      <dgm:prSet phldrT="[Texto]"/>
      <dgm:spPr/>
      <dgm:t>
        <a:bodyPr/>
        <a:lstStyle/>
        <a:p>
          <a:pPr>
            <a:buFont typeface="Arial" panose="020B0604020202020204" pitchFamily="34" charset="0"/>
            <a:buChar char="•"/>
          </a:pPr>
          <a:r>
            <a:rPr lang="es-ES_tradnl" dirty="0">
              <a:latin typeface="Calibri" panose="020F0502020204030204" pitchFamily="34" charset="0"/>
              <a:cs typeface="Calibri" panose="020F0502020204030204" pitchFamily="34" charset="0"/>
            </a:rPr>
            <a:t>Consiste en establecer las necesidades de recursos que se requieren para realizar la medición del indicador.</a:t>
          </a:r>
          <a:endParaRPr lang="es-PE" dirty="0">
            <a:latin typeface="Calibri" panose="020F0502020204030204" pitchFamily="34" charset="0"/>
            <a:cs typeface="Calibri" panose="020F0502020204030204" pitchFamily="34" charset="0"/>
          </a:endParaRPr>
        </a:p>
      </dgm:t>
    </dgm:pt>
    <dgm:pt modelId="{9F59D479-3CB6-4D21-9ED8-7A842AAB6887}" type="parTrans" cxnId="{8C283C7B-0BCC-4E81-A927-A742213D4D10}">
      <dgm:prSet/>
      <dgm:spPr/>
      <dgm:t>
        <a:bodyPr/>
        <a:lstStyle/>
        <a:p>
          <a:endParaRPr lang="es-PE">
            <a:latin typeface="Calibri" panose="020F0502020204030204" pitchFamily="34" charset="0"/>
            <a:cs typeface="Calibri" panose="020F0502020204030204" pitchFamily="34" charset="0"/>
          </a:endParaRPr>
        </a:p>
      </dgm:t>
    </dgm:pt>
    <dgm:pt modelId="{0965F0A8-14CB-4526-B6CF-C39914DF340F}" type="sibTrans" cxnId="{8C283C7B-0BCC-4E81-A927-A742213D4D10}">
      <dgm:prSet/>
      <dgm:spPr/>
      <dgm:t>
        <a:bodyPr/>
        <a:lstStyle/>
        <a:p>
          <a:endParaRPr lang="es-PE">
            <a:latin typeface="Calibri" panose="020F0502020204030204" pitchFamily="34" charset="0"/>
            <a:cs typeface="Calibri" panose="020F0502020204030204" pitchFamily="34" charset="0"/>
          </a:endParaRPr>
        </a:p>
      </dgm:t>
    </dgm:pt>
    <dgm:pt modelId="{751D983F-6A41-4068-A4A4-05F7FBBEC8D4}">
      <dgm:prSet phldrT="[Texto]"/>
      <dgm:spPr/>
      <dgm:t>
        <a:bodyPr/>
        <a:lstStyle/>
        <a:p>
          <a:pPr>
            <a:buFont typeface="Arial" panose="020B0604020202020204" pitchFamily="34" charset="0"/>
            <a:buChar char="•"/>
          </a:pPr>
          <a:r>
            <a:rPr lang="es-ES_tradnl" dirty="0">
              <a:latin typeface="Calibri" panose="020F0502020204030204" pitchFamily="34" charset="0"/>
              <a:cs typeface="Calibri" panose="020F0502020204030204" pitchFamily="34" charset="0"/>
            </a:rPr>
            <a:t>El umbral se refiere al valor que el indicador debe lograr o mantener.</a:t>
          </a:r>
          <a:endParaRPr lang="es-PE" dirty="0">
            <a:latin typeface="Calibri" panose="020F0502020204030204" pitchFamily="34" charset="0"/>
            <a:cs typeface="Calibri" panose="020F0502020204030204" pitchFamily="34" charset="0"/>
          </a:endParaRPr>
        </a:p>
      </dgm:t>
    </dgm:pt>
    <dgm:pt modelId="{9D0D00E9-9D8F-46EF-ADDD-800D97B0FED6}" type="parTrans" cxnId="{DD836DBE-352C-4C78-B1F9-7A6D8CAF5851}">
      <dgm:prSet/>
      <dgm:spPr/>
      <dgm:t>
        <a:bodyPr/>
        <a:lstStyle/>
        <a:p>
          <a:endParaRPr lang="es-PE">
            <a:latin typeface="Calibri" panose="020F0502020204030204" pitchFamily="34" charset="0"/>
            <a:cs typeface="Calibri" panose="020F0502020204030204" pitchFamily="34" charset="0"/>
          </a:endParaRPr>
        </a:p>
      </dgm:t>
    </dgm:pt>
    <dgm:pt modelId="{4015800B-9124-4E1C-9F10-329CC683227B}" type="sibTrans" cxnId="{DD836DBE-352C-4C78-B1F9-7A6D8CAF5851}">
      <dgm:prSet/>
      <dgm:spPr/>
      <dgm:t>
        <a:bodyPr/>
        <a:lstStyle/>
        <a:p>
          <a:endParaRPr lang="es-PE">
            <a:latin typeface="Calibri" panose="020F0502020204030204" pitchFamily="34" charset="0"/>
            <a:cs typeface="Calibri" panose="020F0502020204030204" pitchFamily="34" charset="0"/>
          </a:endParaRPr>
        </a:p>
      </dgm:t>
    </dgm:pt>
    <dgm:pt modelId="{CBC46A87-3249-49F2-BA30-17A378C29DBE}">
      <dgm:prSet phldrT="[Texto]"/>
      <dgm:spPr/>
      <dgm:t>
        <a:bodyPr/>
        <a:lstStyle/>
        <a:p>
          <a:pPr>
            <a:buFont typeface="Arial" panose="020B0604020202020204" pitchFamily="34" charset="0"/>
            <a:buChar char="•"/>
          </a:pPr>
          <a:r>
            <a:rPr lang="es-ES_tradnl" dirty="0">
              <a:latin typeface="Calibri" panose="020F0502020204030204" pitchFamily="34" charset="0"/>
              <a:cs typeface="Calibri" panose="020F0502020204030204" pitchFamily="34" charset="0"/>
            </a:rPr>
            <a:t>El rango de gestión es el espacio comprendido entre los valores mínimo y máximo que el indicador puede tomar para ser aceptable.</a:t>
          </a:r>
          <a:endParaRPr lang="es-PE" dirty="0">
            <a:latin typeface="Calibri" panose="020F0502020204030204" pitchFamily="34" charset="0"/>
            <a:cs typeface="Calibri" panose="020F0502020204030204" pitchFamily="34" charset="0"/>
          </a:endParaRPr>
        </a:p>
      </dgm:t>
    </dgm:pt>
    <dgm:pt modelId="{765D1EC9-290B-4700-B3A6-B477017AD1A7}" type="parTrans" cxnId="{814461C7-2632-44EB-BB19-8A750453AF60}">
      <dgm:prSet/>
      <dgm:spPr/>
      <dgm:t>
        <a:bodyPr/>
        <a:lstStyle/>
        <a:p>
          <a:endParaRPr lang="es-PE">
            <a:latin typeface="Calibri" panose="020F0502020204030204" pitchFamily="34" charset="0"/>
            <a:cs typeface="Calibri" panose="020F0502020204030204" pitchFamily="34" charset="0"/>
          </a:endParaRPr>
        </a:p>
      </dgm:t>
    </dgm:pt>
    <dgm:pt modelId="{FD6FBE6C-F605-4802-A0CF-90B309A453C2}" type="sibTrans" cxnId="{814461C7-2632-44EB-BB19-8A750453AF60}">
      <dgm:prSet/>
      <dgm:spPr/>
      <dgm:t>
        <a:bodyPr/>
        <a:lstStyle/>
        <a:p>
          <a:endParaRPr lang="es-PE">
            <a:latin typeface="Calibri" panose="020F0502020204030204" pitchFamily="34" charset="0"/>
            <a:cs typeface="Calibri" panose="020F0502020204030204" pitchFamily="34" charset="0"/>
          </a:endParaRPr>
        </a:p>
      </dgm:t>
    </dgm:pt>
    <dgm:pt modelId="{9682AAEF-259C-423B-8CFB-9A46F3604DCA}" type="pres">
      <dgm:prSet presAssocID="{5508B5A7-A470-4E2D-9BBC-1CBACDCD0F27}" presName="Name0" presStyleCnt="0">
        <dgm:presLayoutVars>
          <dgm:dir/>
          <dgm:animLvl val="lvl"/>
          <dgm:resizeHandles val="exact"/>
        </dgm:presLayoutVars>
      </dgm:prSet>
      <dgm:spPr/>
    </dgm:pt>
    <dgm:pt modelId="{C0262A18-BBA9-4758-B083-516D59A722EE}" type="pres">
      <dgm:prSet presAssocID="{22E78E9D-B9A9-44F7-9A6C-97CE3EADA1FB}" presName="composite" presStyleCnt="0"/>
      <dgm:spPr/>
    </dgm:pt>
    <dgm:pt modelId="{5D3E9892-FB3D-40CA-BADF-A943879F5584}" type="pres">
      <dgm:prSet presAssocID="{22E78E9D-B9A9-44F7-9A6C-97CE3EADA1FB}" presName="parTx" presStyleLbl="alignNode1" presStyleIdx="0" presStyleCnt="3">
        <dgm:presLayoutVars>
          <dgm:chMax val="0"/>
          <dgm:chPref val="0"/>
          <dgm:bulletEnabled val="1"/>
        </dgm:presLayoutVars>
      </dgm:prSet>
      <dgm:spPr/>
    </dgm:pt>
    <dgm:pt modelId="{B2CADDFB-0E3E-4DEF-9C4E-19A46347D93E}" type="pres">
      <dgm:prSet presAssocID="{22E78E9D-B9A9-44F7-9A6C-97CE3EADA1FB}" presName="desTx" presStyleLbl="alignAccFollowNode1" presStyleIdx="0" presStyleCnt="3">
        <dgm:presLayoutVars>
          <dgm:bulletEnabled val="1"/>
        </dgm:presLayoutVars>
      </dgm:prSet>
      <dgm:spPr/>
    </dgm:pt>
    <dgm:pt modelId="{8551A763-4C2E-4DD6-BE2E-0743AFEB5AAF}" type="pres">
      <dgm:prSet presAssocID="{E693698B-5EB7-4B44-9CF3-42999E3FB6AE}" presName="space" presStyleCnt="0"/>
      <dgm:spPr/>
    </dgm:pt>
    <dgm:pt modelId="{D4B33DE6-2D1D-4217-9B5B-B107EB0261FF}" type="pres">
      <dgm:prSet presAssocID="{48A47049-0DD0-4C64-AD6C-8BA6FC386D0D}" presName="composite" presStyleCnt="0"/>
      <dgm:spPr/>
    </dgm:pt>
    <dgm:pt modelId="{E384001D-3003-4A63-B91A-45817C30EC7A}" type="pres">
      <dgm:prSet presAssocID="{48A47049-0DD0-4C64-AD6C-8BA6FC386D0D}" presName="parTx" presStyleLbl="alignNode1" presStyleIdx="1" presStyleCnt="3">
        <dgm:presLayoutVars>
          <dgm:chMax val="0"/>
          <dgm:chPref val="0"/>
          <dgm:bulletEnabled val="1"/>
        </dgm:presLayoutVars>
      </dgm:prSet>
      <dgm:spPr/>
    </dgm:pt>
    <dgm:pt modelId="{05C06952-7855-437A-BE8A-C50369CA39DA}" type="pres">
      <dgm:prSet presAssocID="{48A47049-0DD0-4C64-AD6C-8BA6FC386D0D}" presName="desTx" presStyleLbl="alignAccFollowNode1" presStyleIdx="1" presStyleCnt="3">
        <dgm:presLayoutVars>
          <dgm:bulletEnabled val="1"/>
        </dgm:presLayoutVars>
      </dgm:prSet>
      <dgm:spPr/>
    </dgm:pt>
    <dgm:pt modelId="{8E2B5582-AEF3-414F-80AF-9DB73B6569D5}" type="pres">
      <dgm:prSet presAssocID="{682B9FD5-BC5D-4209-B6A7-55767969FAE0}" presName="space" presStyleCnt="0"/>
      <dgm:spPr/>
    </dgm:pt>
    <dgm:pt modelId="{BA33D973-9178-42B9-B25E-09161FB19AD2}" type="pres">
      <dgm:prSet presAssocID="{D91B217A-E99A-49B7-88D6-624879E7BC56}" presName="composite" presStyleCnt="0"/>
      <dgm:spPr/>
    </dgm:pt>
    <dgm:pt modelId="{789D238E-AA94-4B62-BCB8-612D0B29F00A}" type="pres">
      <dgm:prSet presAssocID="{D91B217A-E99A-49B7-88D6-624879E7BC56}" presName="parTx" presStyleLbl="alignNode1" presStyleIdx="2" presStyleCnt="3">
        <dgm:presLayoutVars>
          <dgm:chMax val="0"/>
          <dgm:chPref val="0"/>
          <dgm:bulletEnabled val="1"/>
        </dgm:presLayoutVars>
      </dgm:prSet>
      <dgm:spPr/>
    </dgm:pt>
    <dgm:pt modelId="{7C54108D-633F-40AE-8756-EDD3D9D849A3}" type="pres">
      <dgm:prSet presAssocID="{D91B217A-E99A-49B7-88D6-624879E7BC56}" presName="desTx" presStyleLbl="alignAccFollowNode1" presStyleIdx="2" presStyleCnt="3">
        <dgm:presLayoutVars>
          <dgm:bulletEnabled val="1"/>
        </dgm:presLayoutVars>
      </dgm:prSet>
      <dgm:spPr/>
    </dgm:pt>
  </dgm:ptLst>
  <dgm:cxnLst>
    <dgm:cxn modelId="{B19C262A-5DC1-4670-9FBB-8D898EF1426C}" type="presOf" srcId="{EE63EE5F-4741-4845-B352-5989390E32C5}" destId="{B2CADDFB-0E3E-4DEF-9C4E-19A46347D93E}" srcOrd="0" destOrd="0" presId="urn:microsoft.com/office/officeart/2005/8/layout/hList1"/>
    <dgm:cxn modelId="{1DB2B12E-6BE5-43CB-BF89-48306A86B8CB}" type="presOf" srcId="{48A47049-0DD0-4C64-AD6C-8BA6FC386D0D}" destId="{E384001D-3003-4A63-B91A-45817C30EC7A}" srcOrd="0" destOrd="0" presId="urn:microsoft.com/office/officeart/2005/8/layout/hList1"/>
    <dgm:cxn modelId="{90C99A35-AE76-4FAD-B9E9-EB1A7F46B9D5}" srcId="{5508B5A7-A470-4E2D-9BBC-1CBACDCD0F27}" destId="{D91B217A-E99A-49B7-88D6-624879E7BC56}" srcOrd="2" destOrd="0" parTransId="{CDF0B590-3211-494B-A49A-7D845E3FDC38}" sibTransId="{C410E7A8-FD7C-470B-83B2-F4B462E647F3}"/>
    <dgm:cxn modelId="{8B33FA5C-0040-4B62-B08D-DFA76749CA83}" type="presOf" srcId="{751D983F-6A41-4068-A4A4-05F7FBBEC8D4}" destId="{B2CADDFB-0E3E-4DEF-9C4E-19A46347D93E}" srcOrd="0" destOrd="1" presId="urn:microsoft.com/office/officeart/2005/8/layout/hList1"/>
    <dgm:cxn modelId="{9433E364-A6A1-451A-B62A-6F36015C1A4E}" type="presOf" srcId="{47AF776A-FA63-41BD-AF7E-DE267EC0A255}" destId="{7C54108D-633F-40AE-8756-EDD3D9D849A3}" srcOrd="0" destOrd="0" presId="urn:microsoft.com/office/officeart/2005/8/layout/hList1"/>
    <dgm:cxn modelId="{02887C45-A72B-4850-BF47-53B4A4DF318F}" srcId="{5508B5A7-A470-4E2D-9BBC-1CBACDCD0F27}" destId="{22E78E9D-B9A9-44F7-9A6C-97CE3EADA1FB}" srcOrd="0" destOrd="0" parTransId="{1B6198D7-0064-403E-BD26-77FCC37488ED}" sibTransId="{E693698B-5EB7-4B44-9CF3-42999E3FB6AE}"/>
    <dgm:cxn modelId="{68241B49-480A-4F6C-9D41-25D244FC35D4}" type="presOf" srcId="{5508B5A7-A470-4E2D-9BBC-1CBACDCD0F27}" destId="{9682AAEF-259C-423B-8CFB-9A46F3604DCA}" srcOrd="0" destOrd="0" presId="urn:microsoft.com/office/officeart/2005/8/layout/hList1"/>
    <dgm:cxn modelId="{8C283C7B-0BCC-4E81-A927-A742213D4D10}" srcId="{D91B217A-E99A-49B7-88D6-624879E7BC56}" destId="{47AF776A-FA63-41BD-AF7E-DE267EC0A255}" srcOrd="0" destOrd="0" parTransId="{9F59D479-3CB6-4D21-9ED8-7A842AAB6887}" sibTransId="{0965F0A8-14CB-4526-B6CF-C39914DF340F}"/>
    <dgm:cxn modelId="{9FB3BE7C-7D4A-464D-9B8E-0BECC38A014D}" srcId="{48A47049-0DD0-4C64-AD6C-8BA6FC386D0D}" destId="{EAB03139-E585-4639-9752-067EB7150FED}" srcOrd="0" destOrd="0" parTransId="{82893EC1-FE07-4E1F-AAC2-923983068603}" sibTransId="{75A8CB0D-39CD-4404-977B-1B5C1AF47C8D}"/>
    <dgm:cxn modelId="{018A8A8B-BD43-4D37-9A7C-D7ED0726885E}" type="presOf" srcId="{CBC46A87-3249-49F2-BA30-17A378C29DBE}" destId="{B2CADDFB-0E3E-4DEF-9C4E-19A46347D93E}" srcOrd="0" destOrd="2" presId="urn:microsoft.com/office/officeart/2005/8/layout/hList1"/>
    <dgm:cxn modelId="{34A765A8-0B67-44DD-A697-A5A952DE78F7}" srcId="{5508B5A7-A470-4E2D-9BBC-1CBACDCD0F27}" destId="{48A47049-0DD0-4C64-AD6C-8BA6FC386D0D}" srcOrd="1" destOrd="0" parTransId="{6F9218C4-3A41-44D0-A26E-0E9B419BC570}" sibTransId="{682B9FD5-BC5D-4209-B6A7-55767969FAE0}"/>
    <dgm:cxn modelId="{C45CBAAD-A616-40FC-B3DD-547101B252ED}" type="presOf" srcId="{D91B217A-E99A-49B7-88D6-624879E7BC56}" destId="{789D238E-AA94-4B62-BCB8-612D0B29F00A}" srcOrd="0" destOrd="0" presId="urn:microsoft.com/office/officeart/2005/8/layout/hList1"/>
    <dgm:cxn modelId="{DD836DBE-352C-4C78-B1F9-7A6D8CAF5851}" srcId="{22E78E9D-B9A9-44F7-9A6C-97CE3EADA1FB}" destId="{751D983F-6A41-4068-A4A4-05F7FBBEC8D4}" srcOrd="1" destOrd="0" parTransId="{9D0D00E9-9D8F-46EF-ADDD-800D97B0FED6}" sibTransId="{4015800B-9124-4E1C-9F10-329CC683227B}"/>
    <dgm:cxn modelId="{814461C7-2632-44EB-BB19-8A750453AF60}" srcId="{22E78E9D-B9A9-44F7-9A6C-97CE3EADA1FB}" destId="{CBC46A87-3249-49F2-BA30-17A378C29DBE}" srcOrd="2" destOrd="0" parTransId="{765D1EC9-290B-4700-B3A6-B477017AD1A7}" sibTransId="{FD6FBE6C-F605-4802-A0CF-90B309A453C2}"/>
    <dgm:cxn modelId="{C8367BCE-8EF6-4E7D-8AAC-67AA4F5DDE2B}" srcId="{22E78E9D-B9A9-44F7-9A6C-97CE3EADA1FB}" destId="{EE63EE5F-4741-4845-B352-5989390E32C5}" srcOrd="0" destOrd="0" parTransId="{4D882B2C-0E47-4B07-8324-EC43847FA8B4}" sibTransId="{B35D0805-F70F-43CD-8D95-0AD8446CBD16}"/>
    <dgm:cxn modelId="{1DA399F8-D726-4F8F-B91C-459508D44D16}" type="presOf" srcId="{22E78E9D-B9A9-44F7-9A6C-97CE3EADA1FB}" destId="{5D3E9892-FB3D-40CA-BADF-A943879F5584}" srcOrd="0" destOrd="0" presId="urn:microsoft.com/office/officeart/2005/8/layout/hList1"/>
    <dgm:cxn modelId="{ABF662FE-BE16-4BF5-84EB-1C3C74527B1F}" type="presOf" srcId="{EAB03139-E585-4639-9752-067EB7150FED}" destId="{05C06952-7855-437A-BE8A-C50369CA39DA}" srcOrd="0" destOrd="0" presId="urn:microsoft.com/office/officeart/2005/8/layout/hList1"/>
    <dgm:cxn modelId="{CF71FEC6-86C5-48F4-AD55-3C33E67E5ABA}" type="presParOf" srcId="{9682AAEF-259C-423B-8CFB-9A46F3604DCA}" destId="{C0262A18-BBA9-4758-B083-516D59A722EE}" srcOrd="0" destOrd="0" presId="urn:microsoft.com/office/officeart/2005/8/layout/hList1"/>
    <dgm:cxn modelId="{BE5E99A5-C31C-4AB9-8F52-8398A9919015}" type="presParOf" srcId="{C0262A18-BBA9-4758-B083-516D59A722EE}" destId="{5D3E9892-FB3D-40CA-BADF-A943879F5584}" srcOrd="0" destOrd="0" presId="urn:microsoft.com/office/officeart/2005/8/layout/hList1"/>
    <dgm:cxn modelId="{22D32E79-3EA9-413D-8885-B7108AE48C75}" type="presParOf" srcId="{C0262A18-BBA9-4758-B083-516D59A722EE}" destId="{B2CADDFB-0E3E-4DEF-9C4E-19A46347D93E}" srcOrd="1" destOrd="0" presId="urn:microsoft.com/office/officeart/2005/8/layout/hList1"/>
    <dgm:cxn modelId="{5954F159-8B63-4D3D-892D-9639AFDDD4CC}" type="presParOf" srcId="{9682AAEF-259C-423B-8CFB-9A46F3604DCA}" destId="{8551A763-4C2E-4DD6-BE2E-0743AFEB5AAF}" srcOrd="1" destOrd="0" presId="urn:microsoft.com/office/officeart/2005/8/layout/hList1"/>
    <dgm:cxn modelId="{3F09F919-23E3-42FD-A172-5083C5C953D3}" type="presParOf" srcId="{9682AAEF-259C-423B-8CFB-9A46F3604DCA}" destId="{D4B33DE6-2D1D-4217-9B5B-B107EB0261FF}" srcOrd="2" destOrd="0" presId="urn:microsoft.com/office/officeart/2005/8/layout/hList1"/>
    <dgm:cxn modelId="{7E70251E-9C5E-43B8-B766-CA6E61B181D4}" type="presParOf" srcId="{D4B33DE6-2D1D-4217-9B5B-B107EB0261FF}" destId="{E384001D-3003-4A63-B91A-45817C30EC7A}" srcOrd="0" destOrd="0" presId="urn:microsoft.com/office/officeart/2005/8/layout/hList1"/>
    <dgm:cxn modelId="{AD627644-3D7D-4215-A729-B72D80878505}" type="presParOf" srcId="{D4B33DE6-2D1D-4217-9B5B-B107EB0261FF}" destId="{05C06952-7855-437A-BE8A-C50369CA39DA}" srcOrd="1" destOrd="0" presId="urn:microsoft.com/office/officeart/2005/8/layout/hList1"/>
    <dgm:cxn modelId="{D6656FCA-AAB1-4641-AAB2-A2E699914888}" type="presParOf" srcId="{9682AAEF-259C-423B-8CFB-9A46F3604DCA}" destId="{8E2B5582-AEF3-414F-80AF-9DB73B6569D5}" srcOrd="3" destOrd="0" presId="urn:microsoft.com/office/officeart/2005/8/layout/hList1"/>
    <dgm:cxn modelId="{1D66EC2F-D1A5-49CB-9BD0-13549DC6E878}" type="presParOf" srcId="{9682AAEF-259C-423B-8CFB-9A46F3604DCA}" destId="{BA33D973-9178-42B9-B25E-09161FB19AD2}" srcOrd="4" destOrd="0" presId="urn:microsoft.com/office/officeart/2005/8/layout/hList1"/>
    <dgm:cxn modelId="{6EC866AA-3A47-4EE9-B89C-B45F94B0D70C}" type="presParOf" srcId="{BA33D973-9178-42B9-B25E-09161FB19AD2}" destId="{789D238E-AA94-4B62-BCB8-612D0B29F00A}" srcOrd="0" destOrd="0" presId="urn:microsoft.com/office/officeart/2005/8/layout/hList1"/>
    <dgm:cxn modelId="{F6427026-13BB-4AED-BD9C-9F58AA58A41A}" type="presParOf" srcId="{BA33D973-9178-42B9-B25E-09161FB19AD2}" destId="{7C54108D-633F-40AE-8756-EDD3D9D849A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508B5A7-A470-4E2D-9BBC-1CBACDCD0F27}" type="doc">
      <dgm:prSet loTypeId="urn:microsoft.com/office/officeart/2005/8/layout/hList1" loCatId="list" qsTypeId="urn:microsoft.com/office/officeart/2005/8/quickstyle/simple1" qsCatId="simple" csTypeId="urn:microsoft.com/office/officeart/2005/8/colors/colorful3" csCatId="colorful" phldr="1"/>
      <dgm:spPr/>
      <dgm:t>
        <a:bodyPr/>
        <a:lstStyle/>
        <a:p>
          <a:endParaRPr lang="es-PE"/>
        </a:p>
      </dgm:t>
    </dgm:pt>
    <dgm:pt modelId="{22E78E9D-B9A9-44F7-9A6C-97CE3EADA1FB}">
      <dgm:prSet phldrT="[Texto]"/>
      <dgm:spPr/>
      <dgm:t>
        <a:bodyPr/>
        <a:lstStyle/>
        <a:p>
          <a:r>
            <a:rPr lang="es-ES_tradnl" b="1" dirty="0">
              <a:latin typeface="Calibri" panose="020F0502020204030204" pitchFamily="34" charset="0"/>
              <a:cs typeface="Calibri" panose="020F0502020204030204" pitchFamily="34" charset="0"/>
            </a:rPr>
            <a:t>Medir, probar y ajustar los indicadores</a:t>
          </a:r>
          <a:endParaRPr lang="es-PE" dirty="0">
            <a:latin typeface="Calibri" panose="020F0502020204030204" pitchFamily="34" charset="0"/>
            <a:cs typeface="Calibri" panose="020F0502020204030204" pitchFamily="34" charset="0"/>
          </a:endParaRPr>
        </a:p>
      </dgm:t>
    </dgm:pt>
    <dgm:pt modelId="{1B6198D7-0064-403E-BD26-77FCC37488ED}" type="parTrans" cxnId="{02887C45-A72B-4850-BF47-53B4A4DF318F}">
      <dgm:prSet/>
      <dgm:spPr/>
      <dgm:t>
        <a:bodyPr/>
        <a:lstStyle/>
        <a:p>
          <a:endParaRPr lang="es-PE">
            <a:latin typeface="Calibri" panose="020F0502020204030204" pitchFamily="34" charset="0"/>
            <a:cs typeface="Calibri" panose="020F0502020204030204" pitchFamily="34" charset="0"/>
          </a:endParaRPr>
        </a:p>
      </dgm:t>
    </dgm:pt>
    <dgm:pt modelId="{E693698B-5EB7-4B44-9CF3-42999E3FB6AE}" type="sibTrans" cxnId="{02887C45-A72B-4850-BF47-53B4A4DF318F}">
      <dgm:prSet/>
      <dgm:spPr/>
      <dgm:t>
        <a:bodyPr/>
        <a:lstStyle/>
        <a:p>
          <a:endParaRPr lang="es-PE">
            <a:latin typeface="Calibri" panose="020F0502020204030204" pitchFamily="34" charset="0"/>
            <a:cs typeface="Calibri" panose="020F0502020204030204" pitchFamily="34" charset="0"/>
          </a:endParaRPr>
        </a:p>
      </dgm:t>
    </dgm:pt>
    <dgm:pt modelId="{EE63EE5F-4741-4845-B352-5989390E32C5}">
      <dgm:prSet phldrT="[Texto]"/>
      <dgm:spPr/>
      <dgm:t>
        <a:bodyPr/>
        <a:lstStyle/>
        <a:p>
          <a:pPr>
            <a:buFont typeface="Arial" panose="020B0604020202020204" pitchFamily="34" charset="0"/>
            <a:buChar char="•"/>
          </a:pPr>
          <a:r>
            <a:rPr lang="es-ES_tradnl" dirty="0">
              <a:latin typeface="Calibri" panose="020F0502020204030204" pitchFamily="34" charset="0"/>
              <a:cs typeface="Calibri" panose="020F0502020204030204" pitchFamily="34" charset="0"/>
            </a:rPr>
            <a:t>Significa que la precisión adecuada de un sistema de indicadores de gestión no se logra la primera vez, sino que requiere de mediciones, pruebas y ajustes constantes hasta lograr la precisión adecuada.</a:t>
          </a:r>
          <a:endParaRPr lang="es-PE" dirty="0">
            <a:latin typeface="Calibri" panose="020F0502020204030204" pitchFamily="34" charset="0"/>
            <a:cs typeface="Calibri" panose="020F0502020204030204" pitchFamily="34" charset="0"/>
          </a:endParaRPr>
        </a:p>
      </dgm:t>
    </dgm:pt>
    <dgm:pt modelId="{4D882B2C-0E47-4B07-8324-EC43847FA8B4}" type="parTrans" cxnId="{C8367BCE-8EF6-4E7D-8AAC-67AA4F5DDE2B}">
      <dgm:prSet/>
      <dgm:spPr/>
      <dgm:t>
        <a:bodyPr/>
        <a:lstStyle/>
        <a:p>
          <a:endParaRPr lang="es-PE">
            <a:latin typeface="Calibri" panose="020F0502020204030204" pitchFamily="34" charset="0"/>
            <a:cs typeface="Calibri" panose="020F0502020204030204" pitchFamily="34" charset="0"/>
          </a:endParaRPr>
        </a:p>
      </dgm:t>
    </dgm:pt>
    <dgm:pt modelId="{B35D0805-F70F-43CD-8D95-0AD8446CBD16}" type="sibTrans" cxnId="{C8367BCE-8EF6-4E7D-8AAC-67AA4F5DDE2B}">
      <dgm:prSet/>
      <dgm:spPr/>
      <dgm:t>
        <a:bodyPr/>
        <a:lstStyle/>
        <a:p>
          <a:endParaRPr lang="es-PE">
            <a:latin typeface="Calibri" panose="020F0502020204030204" pitchFamily="34" charset="0"/>
            <a:cs typeface="Calibri" panose="020F0502020204030204" pitchFamily="34" charset="0"/>
          </a:endParaRPr>
        </a:p>
      </dgm:t>
    </dgm:pt>
    <dgm:pt modelId="{48A47049-0DD0-4C64-AD6C-8BA6FC386D0D}">
      <dgm:prSet phldrT="[Texto]"/>
      <dgm:spPr/>
      <dgm:t>
        <a:bodyPr/>
        <a:lstStyle/>
        <a:p>
          <a:r>
            <a:rPr lang="es-ES_tradnl" b="1" dirty="0">
              <a:latin typeface="Calibri" panose="020F0502020204030204" pitchFamily="34" charset="0"/>
              <a:cs typeface="Calibri" panose="020F0502020204030204" pitchFamily="34" charset="0"/>
            </a:rPr>
            <a:t>Estandarizar y formalizar</a:t>
          </a:r>
          <a:endParaRPr lang="es-PE" dirty="0">
            <a:latin typeface="Calibri" panose="020F0502020204030204" pitchFamily="34" charset="0"/>
            <a:cs typeface="Calibri" panose="020F0502020204030204" pitchFamily="34" charset="0"/>
          </a:endParaRPr>
        </a:p>
      </dgm:t>
    </dgm:pt>
    <dgm:pt modelId="{6F9218C4-3A41-44D0-A26E-0E9B419BC570}" type="parTrans" cxnId="{34A765A8-0B67-44DD-A697-A5A952DE78F7}">
      <dgm:prSet/>
      <dgm:spPr/>
      <dgm:t>
        <a:bodyPr/>
        <a:lstStyle/>
        <a:p>
          <a:endParaRPr lang="es-PE">
            <a:latin typeface="Calibri" panose="020F0502020204030204" pitchFamily="34" charset="0"/>
            <a:cs typeface="Calibri" panose="020F0502020204030204" pitchFamily="34" charset="0"/>
          </a:endParaRPr>
        </a:p>
      </dgm:t>
    </dgm:pt>
    <dgm:pt modelId="{682B9FD5-BC5D-4209-B6A7-55767969FAE0}" type="sibTrans" cxnId="{34A765A8-0B67-44DD-A697-A5A952DE78F7}">
      <dgm:prSet/>
      <dgm:spPr/>
      <dgm:t>
        <a:bodyPr/>
        <a:lstStyle/>
        <a:p>
          <a:endParaRPr lang="es-PE">
            <a:latin typeface="Calibri" panose="020F0502020204030204" pitchFamily="34" charset="0"/>
            <a:cs typeface="Calibri" panose="020F0502020204030204" pitchFamily="34" charset="0"/>
          </a:endParaRPr>
        </a:p>
      </dgm:t>
    </dgm:pt>
    <dgm:pt modelId="{EAB03139-E585-4639-9752-067EB7150FED}">
      <dgm:prSet phldrT="[Texto]"/>
      <dgm:spPr/>
      <dgm:t>
        <a:bodyPr/>
        <a:lstStyle/>
        <a:p>
          <a:r>
            <a:rPr lang="es-ES_tradnl" dirty="0">
              <a:latin typeface="Calibri" panose="020F0502020204030204" pitchFamily="34" charset="0"/>
              <a:cs typeface="Calibri" panose="020F0502020204030204" pitchFamily="34" charset="0"/>
            </a:rPr>
            <a:t>Consiste en el proceso de documentación y divulgación del indicador entre los sistemas de operación del negocio.</a:t>
          </a:r>
          <a:endParaRPr lang="es-PE" dirty="0">
            <a:latin typeface="Calibri" panose="020F0502020204030204" pitchFamily="34" charset="0"/>
            <a:cs typeface="Calibri" panose="020F0502020204030204" pitchFamily="34" charset="0"/>
          </a:endParaRPr>
        </a:p>
      </dgm:t>
    </dgm:pt>
    <dgm:pt modelId="{82893EC1-FE07-4E1F-AAC2-923983068603}" type="parTrans" cxnId="{9FB3BE7C-7D4A-464D-9B8E-0BECC38A014D}">
      <dgm:prSet/>
      <dgm:spPr/>
      <dgm:t>
        <a:bodyPr/>
        <a:lstStyle/>
        <a:p>
          <a:endParaRPr lang="es-PE">
            <a:latin typeface="Calibri" panose="020F0502020204030204" pitchFamily="34" charset="0"/>
            <a:cs typeface="Calibri" panose="020F0502020204030204" pitchFamily="34" charset="0"/>
          </a:endParaRPr>
        </a:p>
      </dgm:t>
    </dgm:pt>
    <dgm:pt modelId="{75A8CB0D-39CD-4404-977B-1B5C1AF47C8D}" type="sibTrans" cxnId="{9FB3BE7C-7D4A-464D-9B8E-0BECC38A014D}">
      <dgm:prSet/>
      <dgm:spPr/>
      <dgm:t>
        <a:bodyPr/>
        <a:lstStyle/>
        <a:p>
          <a:endParaRPr lang="es-PE">
            <a:latin typeface="Calibri" panose="020F0502020204030204" pitchFamily="34" charset="0"/>
            <a:cs typeface="Calibri" panose="020F0502020204030204" pitchFamily="34" charset="0"/>
          </a:endParaRPr>
        </a:p>
      </dgm:t>
    </dgm:pt>
    <dgm:pt modelId="{6A59767E-8B47-4471-97E2-BEA9AF7E821C}">
      <dgm:prSet phldrT="[Texto]"/>
      <dgm:spPr/>
      <dgm:t>
        <a:bodyPr/>
        <a:lstStyle/>
        <a:p>
          <a:r>
            <a:rPr lang="es-ES_tradnl" b="1" dirty="0">
              <a:latin typeface="Calibri" panose="020F0502020204030204" pitchFamily="34" charset="0"/>
              <a:cs typeface="Calibri" panose="020F0502020204030204" pitchFamily="34" charset="0"/>
            </a:rPr>
            <a:t>Mantener y mejorar continuamente</a:t>
          </a:r>
          <a:endParaRPr lang="es-PE" dirty="0">
            <a:latin typeface="Calibri" panose="020F0502020204030204" pitchFamily="34" charset="0"/>
            <a:cs typeface="Calibri" panose="020F0502020204030204" pitchFamily="34" charset="0"/>
          </a:endParaRPr>
        </a:p>
      </dgm:t>
    </dgm:pt>
    <dgm:pt modelId="{F9C8721F-551A-4136-A93F-82A890801AE0}" type="parTrans" cxnId="{472156EC-9EA8-434D-8707-8E7507FF027A}">
      <dgm:prSet/>
      <dgm:spPr/>
      <dgm:t>
        <a:bodyPr/>
        <a:lstStyle/>
        <a:p>
          <a:endParaRPr lang="es-PE">
            <a:latin typeface="Calibri" panose="020F0502020204030204" pitchFamily="34" charset="0"/>
            <a:cs typeface="Calibri" panose="020F0502020204030204" pitchFamily="34" charset="0"/>
          </a:endParaRPr>
        </a:p>
      </dgm:t>
    </dgm:pt>
    <dgm:pt modelId="{A962464E-139C-4782-A9C2-FC0A06470BDA}" type="sibTrans" cxnId="{472156EC-9EA8-434D-8707-8E7507FF027A}">
      <dgm:prSet/>
      <dgm:spPr/>
      <dgm:t>
        <a:bodyPr/>
        <a:lstStyle/>
        <a:p>
          <a:endParaRPr lang="es-PE">
            <a:latin typeface="Calibri" panose="020F0502020204030204" pitchFamily="34" charset="0"/>
            <a:cs typeface="Calibri" panose="020F0502020204030204" pitchFamily="34" charset="0"/>
          </a:endParaRPr>
        </a:p>
      </dgm:t>
    </dgm:pt>
    <dgm:pt modelId="{9DCCCD22-E82C-412A-B3F8-AC3061C0ADD5}">
      <dgm:prSet phldrT="[Texto]"/>
      <dgm:spPr/>
      <dgm:t>
        <a:bodyPr/>
        <a:lstStyle/>
        <a:p>
          <a:r>
            <a:rPr lang="es-ES_tradnl">
              <a:latin typeface="Calibri" panose="020F0502020204030204" pitchFamily="34" charset="0"/>
              <a:cs typeface="Calibri" panose="020F0502020204030204" pitchFamily="34" charset="0"/>
            </a:rPr>
            <a:t>El sistema de indicadores de gestión debe ser revisado a la par con los objetivos, estrategias y procesos de la empresa.</a:t>
          </a:r>
          <a:endParaRPr lang="es-PE" dirty="0">
            <a:latin typeface="Calibri" panose="020F0502020204030204" pitchFamily="34" charset="0"/>
            <a:cs typeface="Calibri" panose="020F0502020204030204" pitchFamily="34" charset="0"/>
          </a:endParaRPr>
        </a:p>
      </dgm:t>
    </dgm:pt>
    <dgm:pt modelId="{2BA09246-15B4-417E-8B9D-0A1D0DFB5D82}" type="parTrans" cxnId="{9EF25084-EDCA-4BDA-94A9-EFF9294557EB}">
      <dgm:prSet/>
      <dgm:spPr/>
      <dgm:t>
        <a:bodyPr/>
        <a:lstStyle/>
        <a:p>
          <a:endParaRPr lang="es-PE">
            <a:latin typeface="Calibri" panose="020F0502020204030204" pitchFamily="34" charset="0"/>
            <a:cs typeface="Calibri" panose="020F0502020204030204" pitchFamily="34" charset="0"/>
          </a:endParaRPr>
        </a:p>
      </dgm:t>
    </dgm:pt>
    <dgm:pt modelId="{C1D9735A-2B76-4539-9468-9D1B454F8BE8}" type="sibTrans" cxnId="{9EF25084-EDCA-4BDA-94A9-EFF9294557EB}">
      <dgm:prSet/>
      <dgm:spPr/>
      <dgm:t>
        <a:bodyPr/>
        <a:lstStyle/>
        <a:p>
          <a:endParaRPr lang="es-PE">
            <a:latin typeface="Calibri" panose="020F0502020204030204" pitchFamily="34" charset="0"/>
            <a:cs typeface="Calibri" panose="020F0502020204030204" pitchFamily="34" charset="0"/>
          </a:endParaRPr>
        </a:p>
      </dgm:t>
    </dgm:pt>
    <dgm:pt modelId="{9682AAEF-259C-423B-8CFB-9A46F3604DCA}" type="pres">
      <dgm:prSet presAssocID="{5508B5A7-A470-4E2D-9BBC-1CBACDCD0F27}" presName="Name0" presStyleCnt="0">
        <dgm:presLayoutVars>
          <dgm:dir/>
          <dgm:animLvl val="lvl"/>
          <dgm:resizeHandles val="exact"/>
        </dgm:presLayoutVars>
      </dgm:prSet>
      <dgm:spPr/>
    </dgm:pt>
    <dgm:pt modelId="{C0262A18-BBA9-4758-B083-516D59A722EE}" type="pres">
      <dgm:prSet presAssocID="{22E78E9D-B9A9-44F7-9A6C-97CE3EADA1FB}" presName="composite" presStyleCnt="0"/>
      <dgm:spPr/>
    </dgm:pt>
    <dgm:pt modelId="{5D3E9892-FB3D-40CA-BADF-A943879F5584}" type="pres">
      <dgm:prSet presAssocID="{22E78E9D-B9A9-44F7-9A6C-97CE3EADA1FB}" presName="parTx" presStyleLbl="alignNode1" presStyleIdx="0" presStyleCnt="3">
        <dgm:presLayoutVars>
          <dgm:chMax val="0"/>
          <dgm:chPref val="0"/>
          <dgm:bulletEnabled val="1"/>
        </dgm:presLayoutVars>
      </dgm:prSet>
      <dgm:spPr/>
    </dgm:pt>
    <dgm:pt modelId="{B2CADDFB-0E3E-4DEF-9C4E-19A46347D93E}" type="pres">
      <dgm:prSet presAssocID="{22E78E9D-B9A9-44F7-9A6C-97CE3EADA1FB}" presName="desTx" presStyleLbl="alignAccFollowNode1" presStyleIdx="0" presStyleCnt="3">
        <dgm:presLayoutVars>
          <dgm:bulletEnabled val="1"/>
        </dgm:presLayoutVars>
      </dgm:prSet>
      <dgm:spPr/>
    </dgm:pt>
    <dgm:pt modelId="{8551A763-4C2E-4DD6-BE2E-0743AFEB5AAF}" type="pres">
      <dgm:prSet presAssocID="{E693698B-5EB7-4B44-9CF3-42999E3FB6AE}" presName="space" presStyleCnt="0"/>
      <dgm:spPr/>
    </dgm:pt>
    <dgm:pt modelId="{D4B33DE6-2D1D-4217-9B5B-B107EB0261FF}" type="pres">
      <dgm:prSet presAssocID="{48A47049-0DD0-4C64-AD6C-8BA6FC386D0D}" presName="composite" presStyleCnt="0"/>
      <dgm:spPr/>
    </dgm:pt>
    <dgm:pt modelId="{E384001D-3003-4A63-B91A-45817C30EC7A}" type="pres">
      <dgm:prSet presAssocID="{48A47049-0DD0-4C64-AD6C-8BA6FC386D0D}" presName="parTx" presStyleLbl="alignNode1" presStyleIdx="1" presStyleCnt="3">
        <dgm:presLayoutVars>
          <dgm:chMax val="0"/>
          <dgm:chPref val="0"/>
          <dgm:bulletEnabled val="1"/>
        </dgm:presLayoutVars>
      </dgm:prSet>
      <dgm:spPr/>
    </dgm:pt>
    <dgm:pt modelId="{05C06952-7855-437A-BE8A-C50369CA39DA}" type="pres">
      <dgm:prSet presAssocID="{48A47049-0DD0-4C64-AD6C-8BA6FC386D0D}" presName="desTx" presStyleLbl="alignAccFollowNode1" presStyleIdx="1" presStyleCnt="3">
        <dgm:presLayoutVars>
          <dgm:bulletEnabled val="1"/>
        </dgm:presLayoutVars>
      </dgm:prSet>
      <dgm:spPr/>
    </dgm:pt>
    <dgm:pt modelId="{DB5EE530-DBBE-4A96-A8F2-422A20A0A38E}" type="pres">
      <dgm:prSet presAssocID="{682B9FD5-BC5D-4209-B6A7-55767969FAE0}" presName="space" presStyleCnt="0"/>
      <dgm:spPr/>
    </dgm:pt>
    <dgm:pt modelId="{D28F8CFE-9A81-4252-9B30-C5DFF6BBD3A2}" type="pres">
      <dgm:prSet presAssocID="{6A59767E-8B47-4471-97E2-BEA9AF7E821C}" presName="composite" presStyleCnt="0"/>
      <dgm:spPr/>
    </dgm:pt>
    <dgm:pt modelId="{A79C5CDD-BC5E-4446-A257-85741282579C}" type="pres">
      <dgm:prSet presAssocID="{6A59767E-8B47-4471-97E2-BEA9AF7E821C}" presName="parTx" presStyleLbl="alignNode1" presStyleIdx="2" presStyleCnt="3">
        <dgm:presLayoutVars>
          <dgm:chMax val="0"/>
          <dgm:chPref val="0"/>
          <dgm:bulletEnabled val="1"/>
        </dgm:presLayoutVars>
      </dgm:prSet>
      <dgm:spPr/>
    </dgm:pt>
    <dgm:pt modelId="{CF1CF7B9-686C-444B-A685-7BC5FAF76698}" type="pres">
      <dgm:prSet presAssocID="{6A59767E-8B47-4471-97E2-BEA9AF7E821C}" presName="desTx" presStyleLbl="alignAccFollowNode1" presStyleIdx="2" presStyleCnt="3">
        <dgm:presLayoutVars>
          <dgm:bulletEnabled val="1"/>
        </dgm:presLayoutVars>
      </dgm:prSet>
      <dgm:spPr/>
    </dgm:pt>
  </dgm:ptLst>
  <dgm:cxnLst>
    <dgm:cxn modelId="{B19C262A-5DC1-4670-9FBB-8D898EF1426C}" type="presOf" srcId="{EE63EE5F-4741-4845-B352-5989390E32C5}" destId="{B2CADDFB-0E3E-4DEF-9C4E-19A46347D93E}" srcOrd="0" destOrd="0" presId="urn:microsoft.com/office/officeart/2005/8/layout/hList1"/>
    <dgm:cxn modelId="{1DB2B12E-6BE5-43CB-BF89-48306A86B8CB}" type="presOf" srcId="{48A47049-0DD0-4C64-AD6C-8BA6FC386D0D}" destId="{E384001D-3003-4A63-B91A-45817C30EC7A}" srcOrd="0" destOrd="0" presId="urn:microsoft.com/office/officeart/2005/8/layout/hList1"/>
    <dgm:cxn modelId="{B9CC523A-1BFA-498B-A211-5247AD5C46AB}" type="presOf" srcId="{9DCCCD22-E82C-412A-B3F8-AC3061C0ADD5}" destId="{CF1CF7B9-686C-444B-A685-7BC5FAF76698}" srcOrd="0" destOrd="0" presId="urn:microsoft.com/office/officeart/2005/8/layout/hList1"/>
    <dgm:cxn modelId="{83F52763-FA34-4927-99DC-6FE2DE335612}" type="presOf" srcId="{6A59767E-8B47-4471-97E2-BEA9AF7E821C}" destId="{A79C5CDD-BC5E-4446-A257-85741282579C}" srcOrd="0" destOrd="0" presId="urn:microsoft.com/office/officeart/2005/8/layout/hList1"/>
    <dgm:cxn modelId="{02887C45-A72B-4850-BF47-53B4A4DF318F}" srcId="{5508B5A7-A470-4E2D-9BBC-1CBACDCD0F27}" destId="{22E78E9D-B9A9-44F7-9A6C-97CE3EADA1FB}" srcOrd="0" destOrd="0" parTransId="{1B6198D7-0064-403E-BD26-77FCC37488ED}" sibTransId="{E693698B-5EB7-4B44-9CF3-42999E3FB6AE}"/>
    <dgm:cxn modelId="{68241B49-480A-4F6C-9D41-25D244FC35D4}" type="presOf" srcId="{5508B5A7-A470-4E2D-9BBC-1CBACDCD0F27}" destId="{9682AAEF-259C-423B-8CFB-9A46F3604DCA}" srcOrd="0" destOrd="0" presId="urn:microsoft.com/office/officeart/2005/8/layout/hList1"/>
    <dgm:cxn modelId="{9FB3BE7C-7D4A-464D-9B8E-0BECC38A014D}" srcId="{48A47049-0DD0-4C64-AD6C-8BA6FC386D0D}" destId="{EAB03139-E585-4639-9752-067EB7150FED}" srcOrd="0" destOrd="0" parTransId="{82893EC1-FE07-4E1F-AAC2-923983068603}" sibTransId="{75A8CB0D-39CD-4404-977B-1B5C1AF47C8D}"/>
    <dgm:cxn modelId="{9EF25084-EDCA-4BDA-94A9-EFF9294557EB}" srcId="{6A59767E-8B47-4471-97E2-BEA9AF7E821C}" destId="{9DCCCD22-E82C-412A-B3F8-AC3061C0ADD5}" srcOrd="0" destOrd="0" parTransId="{2BA09246-15B4-417E-8B9D-0A1D0DFB5D82}" sibTransId="{C1D9735A-2B76-4539-9468-9D1B454F8BE8}"/>
    <dgm:cxn modelId="{34A765A8-0B67-44DD-A697-A5A952DE78F7}" srcId="{5508B5A7-A470-4E2D-9BBC-1CBACDCD0F27}" destId="{48A47049-0DD0-4C64-AD6C-8BA6FC386D0D}" srcOrd="1" destOrd="0" parTransId="{6F9218C4-3A41-44D0-A26E-0E9B419BC570}" sibTransId="{682B9FD5-BC5D-4209-B6A7-55767969FAE0}"/>
    <dgm:cxn modelId="{C8367BCE-8EF6-4E7D-8AAC-67AA4F5DDE2B}" srcId="{22E78E9D-B9A9-44F7-9A6C-97CE3EADA1FB}" destId="{EE63EE5F-4741-4845-B352-5989390E32C5}" srcOrd="0" destOrd="0" parTransId="{4D882B2C-0E47-4B07-8324-EC43847FA8B4}" sibTransId="{B35D0805-F70F-43CD-8D95-0AD8446CBD16}"/>
    <dgm:cxn modelId="{472156EC-9EA8-434D-8707-8E7507FF027A}" srcId="{5508B5A7-A470-4E2D-9BBC-1CBACDCD0F27}" destId="{6A59767E-8B47-4471-97E2-BEA9AF7E821C}" srcOrd="2" destOrd="0" parTransId="{F9C8721F-551A-4136-A93F-82A890801AE0}" sibTransId="{A962464E-139C-4782-A9C2-FC0A06470BDA}"/>
    <dgm:cxn modelId="{1DA399F8-D726-4F8F-B91C-459508D44D16}" type="presOf" srcId="{22E78E9D-B9A9-44F7-9A6C-97CE3EADA1FB}" destId="{5D3E9892-FB3D-40CA-BADF-A943879F5584}" srcOrd="0" destOrd="0" presId="urn:microsoft.com/office/officeart/2005/8/layout/hList1"/>
    <dgm:cxn modelId="{ABF662FE-BE16-4BF5-84EB-1C3C74527B1F}" type="presOf" srcId="{EAB03139-E585-4639-9752-067EB7150FED}" destId="{05C06952-7855-437A-BE8A-C50369CA39DA}" srcOrd="0" destOrd="0" presId="urn:microsoft.com/office/officeart/2005/8/layout/hList1"/>
    <dgm:cxn modelId="{CF71FEC6-86C5-48F4-AD55-3C33E67E5ABA}" type="presParOf" srcId="{9682AAEF-259C-423B-8CFB-9A46F3604DCA}" destId="{C0262A18-BBA9-4758-B083-516D59A722EE}" srcOrd="0" destOrd="0" presId="urn:microsoft.com/office/officeart/2005/8/layout/hList1"/>
    <dgm:cxn modelId="{BE5E99A5-C31C-4AB9-8F52-8398A9919015}" type="presParOf" srcId="{C0262A18-BBA9-4758-B083-516D59A722EE}" destId="{5D3E9892-FB3D-40CA-BADF-A943879F5584}" srcOrd="0" destOrd="0" presId="urn:microsoft.com/office/officeart/2005/8/layout/hList1"/>
    <dgm:cxn modelId="{22D32E79-3EA9-413D-8885-B7108AE48C75}" type="presParOf" srcId="{C0262A18-BBA9-4758-B083-516D59A722EE}" destId="{B2CADDFB-0E3E-4DEF-9C4E-19A46347D93E}" srcOrd="1" destOrd="0" presId="urn:microsoft.com/office/officeart/2005/8/layout/hList1"/>
    <dgm:cxn modelId="{5954F159-8B63-4D3D-892D-9639AFDDD4CC}" type="presParOf" srcId="{9682AAEF-259C-423B-8CFB-9A46F3604DCA}" destId="{8551A763-4C2E-4DD6-BE2E-0743AFEB5AAF}" srcOrd="1" destOrd="0" presId="urn:microsoft.com/office/officeart/2005/8/layout/hList1"/>
    <dgm:cxn modelId="{3F09F919-23E3-42FD-A172-5083C5C953D3}" type="presParOf" srcId="{9682AAEF-259C-423B-8CFB-9A46F3604DCA}" destId="{D4B33DE6-2D1D-4217-9B5B-B107EB0261FF}" srcOrd="2" destOrd="0" presId="urn:microsoft.com/office/officeart/2005/8/layout/hList1"/>
    <dgm:cxn modelId="{7E70251E-9C5E-43B8-B766-CA6E61B181D4}" type="presParOf" srcId="{D4B33DE6-2D1D-4217-9B5B-B107EB0261FF}" destId="{E384001D-3003-4A63-B91A-45817C30EC7A}" srcOrd="0" destOrd="0" presId="urn:microsoft.com/office/officeart/2005/8/layout/hList1"/>
    <dgm:cxn modelId="{AD627644-3D7D-4215-A729-B72D80878505}" type="presParOf" srcId="{D4B33DE6-2D1D-4217-9B5B-B107EB0261FF}" destId="{05C06952-7855-437A-BE8A-C50369CA39DA}" srcOrd="1" destOrd="0" presId="urn:microsoft.com/office/officeart/2005/8/layout/hList1"/>
    <dgm:cxn modelId="{217A867C-8BCE-41D4-A7EB-AEB454FE66E4}" type="presParOf" srcId="{9682AAEF-259C-423B-8CFB-9A46F3604DCA}" destId="{DB5EE530-DBBE-4A96-A8F2-422A20A0A38E}" srcOrd="3" destOrd="0" presId="urn:microsoft.com/office/officeart/2005/8/layout/hList1"/>
    <dgm:cxn modelId="{88F1FE45-75BE-4BEF-8AEA-49D9A7E04DB2}" type="presParOf" srcId="{9682AAEF-259C-423B-8CFB-9A46F3604DCA}" destId="{D28F8CFE-9A81-4252-9B30-C5DFF6BBD3A2}" srcOrd="4" destOrd="0" presId="urn:microsoft.com/office/officeart/2005/8/layout/hList1"/>
    <dgm:cxn modelId="{3FF07158-9DDD-42ED-A544-B1717C00EA5A}" type="presParOf" srcId="{D28F8CFE-9A81-4252-9B30-C5DFF6BBD3A2}" destId="{A79C5CDD-BC5E-4446-A257-85741282579C}" srcOrd="0" destOrd="0" presId="urn:microsoft.com/office/officeart/2005/8/layout/hList1"/>
    <dgm:cxn modelId="{021E4B30-B6F5-4B4F-8828-F8ED4AD85863}" type="presParOf" srcId="{D28F8CFE-9A81-4252-9B30-C5DFF6BBD3A2}" destId="{CF1CF7B9-686C-444B-A685-7BC5FAF76698}"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508B5A7-A470-4E2D-9BBC-1CBACDCD0F27}" type="doc">
      <dgm:prSet loTypeId="urn:microsoft.com/office/officeart/2005/8/layout/hList1" loCatId="list" qsTypeId="urn:microsoft.com/office/officeart/2005/8/quickstyle/simple1" qsCatId="simple" csTypeId="urn:microsoft.com/office/officeart/2005/8/colors/colorful3" csCatId="colorful" phldr="1"/>
      <dgm:spPr/>
      <dgm:t>
        <a:bodyPr/>
        <a:lstStyle/>
        <a:p>
          <a:endParaRPr lang="es-PE"/>
        </a:p>
      </dgm:t>
    </dgm:pt>
    <dgm:pt modelId="{22E78E9D-B9A9-44F7-9A6C-97CE3EADA1FB}">
      <dgm:prSet phldrT="[Texto]"/>
      <dgm:spPr/>
      <dgm:t>
        <a:bodyPr/>
        <a:lstStyle/>
        <a:p>
          <a:r>
            <a:rPr lang="es-ES_tradnl" b="1" dirty="0">
              <a:latin typeface="Calibri" panose="020F0502020204030204" pitchFamily="34" charset="0"/>
              <a:cs typeface="Calibri" panose="020F0502020204030204" pitchFamily="34" charset="0"/>
            </a:rPr>
            <a:t>Productividad de la tierra</a:t>
          </a:r>
          <a:endParaRPr lang="es-PE" dirty="0">
            <a:latin typeface="Calibri" panose="020F0502020204030204" pitchFamily="34" charset="0"/>
            <a:cs typeface="Calibri" panose="020F0502020204030204" pitchFamily="34" charset="0"/>
          </a:endParaRPr>
        </a:p>
      </dgm:t>
    </dgm:pt>
    <dgm:pt modelId="{1B6198D7-0064-403E-BD26-77FCC37488ED}" type="parTrans" cxnId="{02887C45-A72B-4850-BF47-53B4A4DF318F}">
      <dgm:prSet/>
      <dgm:spPr/>
      <dgm:t>
        <a:bodyPr/>
        <a:lstStyle/>
        <a:p>
          <a:endParaRPr lang="es-PE">
            <a:latin typeface="Calibri" panose="020F0502020204030204" pitchFamily="34" charset="0"/>
            <a:cs typeface="Calibri" panose="020F0502020204030204" pitchFamily="34" charset="0"/>
          </a:endParaRPr>
        </a:p>
      </dgm:t>
    </dgm:pt>
    <dgm:pt modelId="{E693698B-5EB7-4B44-9CF3-42999E3FB6AE}" type="sibTrans" cxnId="{02887C45-A72B-4850-BF47-53B4A4DF318F}">
      <dgm:prSet/>
      <dgm:spPr/>
      <dgm:t>
        <a:bodyPr/>
        <a:lstStyle/>
        <a:p>
          <a:endParaRPr lang="es-PE">
            <a:latin typeface="Calibri" panose="020F0502020204030204" pitchFamily="34" charset="0"/>
            <a:cs typeface="Calibri" panose="020F0502020204030204" pitchFamily="34" charset="0"/>
          </a:endParaRPr>
        </a:p>
      </dgm:t>
    </dgm:pt>
    <dgm:pt modelId="{EE63EE5F-4741-4845-B352-5989390E32C5}">
      <dgm:prSet phldrT="[Texto]"/>
      <dgm:spPr/>
      <dgm:t>
        <a:bodyPr/>
        <a:lstStyle/>
        <a:p>
          <a:pPr>
            <a:buFont typeface="Arial" panose="020B0604020202020204" pitchFamily="34" charset="0"/>
            <a:buChar char="•"/>
          </a:pPr>
          <a:r>
            <a:rPr lang="es-ES" b="0" i="0" dirty="0">
              <a:solidFill>
                <a:schemeClr val="tx1"/>
              </a:solidFill>
              <a:effectLst/>
              <a:latin typeface="Calibri" panose="020F0502020204030204" pitchFamily="34" charset="0"/>
              <a:ea typeface="+mn-ea"/>
              <a:cs typeface="Calibri" panose="020F0502020204030204" pitchFamily="34" charset="0"/>
            </a:rPr>
            <a:t>Se refiere a la eficiencia con la que se utilizan los recursos de la tierra para producir bienes. </a:t>
          </a:r>
          <a:endParaRPr lang="es-PE" dirty="0">
            <a:latin typeface="Calibri" panose="020F0502020204030204" pitchFamily="34" charset="0"/>
            <a:cs typeface="Calibri" panose="020F0502020204030204" pitchFamily="34" charset="0"/>
          </a:endParaRPr>
        </a:p>
      </dgm:t>
    </dgm:pt>
    <dgm:pt modelId="{4D882B2C-0E47-4B07-8324-EC43847FA8B4}" type="parTrans" cxnId="{C8367BCE-8EF6-4E7D-8AAC-67AA4F5DDE2B}">
      <dgm:prSet/>
      <dgm:spPr/>
      <dgm:t>
        <a:bodyPr/>
        <a:lstStyle/>
        <a:p>
          <a:endParaRPr lang="es-PE">
            <a:latin typeface="Calibri" panose="020F0502020204030204" pitchFamily="34" charset="0"/>
            <a:cs typeface="Calibri" panose="020F0502020204030204" pitchFamily="34" charset="0"/>
          </a:endParaRPr>
        </a:p>
      </dgm:t>
    </dgm:pt>
    <dgm:pt modelId="{B35D0805-F70F-43CD-8D95-0AD8446CBD16}" type="sibTrans" cxnId="{C8367BCE-8EF6-4E7D-8AAC-67AA4F5DDE2B}">
      <dgm:prSet/>
      <dgm:spPr/>
      <dgm:t>
        <a:bodyPr/>
        <a:lstStyle/>
        <a:p>
          <a:endParaRPr lang="es-PE">
            <a:latin typeface="Calibri" panose="020F0502020204030204" pitchFamily="34" charset="0"/>
            <a:cs typeface="Calibri" panose="020F0502020204030204" pitchFamily="34" charset="0"/>
          </a:endParaRPr>
        </a:p>
      </dgm:t>
    </dgm:pt>
    <dgm:pt modelId="{48A47049-0DD0-4C64-AD6C-8BA6FC386D0D}">
      <dgm:prSet phldrT="[Texto]"/>
      <dgm:spPr/>
      <dgm:t>
        <a:bodyPr/>
        <a:lstStyle/>
        <a:p>
          <a:r>
            <a:rPr lang="es-ES_tradnl" b="1" dirty="0">
              <a:latin typeface="Calibri" panose="020F0502020204030204" pitchFamily="34" charset="0"/>
              <a:cs typeface="Calibri" panose="020F0502020204030204" pitchFamily="34" charset="0"/>
            </a:rPr>
            <a:t>Productividad de los insumos</a:t>
          </a:r>
          <a:endParaRPr lang="es-PE" dirty="0">
            <a:latin typeface="Calibri" panose="020F0502020204030204" pitchFamily="34" charset="0"/>
            <a:cs typeface="Calibri" panose="020F0502020204030204" pitchFamily="34" charset="0"/>
          </a:endParaRPr>
        </a:p>
      </dgm:t>
    </dgm:pt>
    <dgm:pt modelId="{6F9218C4-3A41-44D0-A26E-0E9B419BC570}" type="parTrans" cxnId="{34A765A8-0B67-44DD-A697-A5A952DE78F7}">
      <dgm:prSet/>
      <dgm:spPr/>
      <dgm:t>
        <a:bodyPr/>
        <a:lstStyle/>
        <a:p>
          <a:endParaRPr lang="es-PE">
            <a:latin typeface="Calibri" panose="020F0502020204030204" pitchFamily="34" charset="0"/>
            <a:cs typeface="Calibri" panose="020F0502020204030204" pitchFamily="34" charset="0"/>
          </a:endParaRPr>
        </a:p>
      </dgm:t>
    </dgm:pt>
    <dgm:pt modelId="{682B9FD5-BC5D-4209-B6A7-55767969FAE0}" type="sibTrans" cxnId="{34A765A8-0B67-44DD-A697-A5A952DE78F7}">
      <dgm:prSet/>
      <dgm:spPr/>
      <dgm:t>
        <a:bodyPr/>
        <a:lstStyle/>
        <a:p>
          <a:endParaRPr lang="es-PE">
            <a:latin typeface="Calibri" panose="020F0502020204030204" pitchFamily="34" charset="0"/>
            <a:cs typeface="Calibri" panose="020F0502020204030204" pitchFamily="34" charset="0"/>
          </a:endParaRPr>
        </a:p>
      </dgm:t>
    </dgm:pt>
    <dgm:pt modelId="{EAB03139-E585-4639-9752-067EB7150FED}">
      <dgm:prSet phldrT="[Texto]"/>
      <dgm:spPr/>
      <dgm:t>
        <a:bodyPr/>
        <a:lstStyle/>
        <a:p>
          <a:r>
            <a:rPr lang="es-ES" b="0" i="0" dirty="0">
              <a:solidFill>
                <a:schemeClr val="tx1"/>
              </a:solidFill>
              <a:effectLst/>
              <a:latin typeface="Calibri" panose="020F0502020204030204" pitchFamily="34" charset="0"/>
              <a:ea typeface="+mn-ea"/>
              <a:cs typeface="Calibri" panose="020F0502020204030204" pitchFamily="34" charset="0"/>
            </a:rPr>
            <a:t>Se refiere a la eficiencia con la que se utilizan los insumos o materias primas para producir bienes o servicios.</a:t>
          </a:r>
          <a:endParaRPr lang="es-PE" dirty="0">
            <a:latin typeface="Calibri" panose="020F0502020204030204" pitchFamily="34" charset="0"/>
            <a:cs typeface="Calibri" panose="020F0502020204030204" pitchFamily="34" charset="0"/>
          </a:endParaRPr>
        </a:p>
      </dgm:t>
    </dgm:pt>
    <dgm:pt modelId="{82893EC1-FE07-4E1F-AAC2-923983068603}" type="parTrans" cxnId="{9FB3BE7C-7D4A-464D-9B8E-0BECC38A014D}">
      <dgm:prSet/>
      <dgm:spPr/>
      <dgm:t>
        <a:bodyPr/>
        <a:lstStyle/>
        <a:p>
          <a:endParaRPr lang="es-PE">
            <a:latin typeface="Calibri" panose="020F0502020204030204" pitchFamily="34" charset="0"/>
            <a:cs typeface="Calibri" panose="020F0502020204030204" pitchFamily="34" charset="0"/>
          </a:endParaRPr>
        </a:p>
      </dgm:t>
    </dgm:pt>
    <dgm:pt modelId="{75A8CB0D-39CD-4404-977B-1B5C1AF47C8D}" type="sibTrans" cxnId="{9FB3BE7C-7D4A-464D-9B8E-0BECC38A014D}">
      <dgm:prSet/>
      <dgm:spPr/>
      <dgm:t>
        <a:bodyPr/>
        <a:lstStyle/>
        <a:p>
          <a:endParaRPr lang="es-PE">
            <a:latin typeface="Calibri" panose="020F0502020204030204" pitchFamily="34" charset="0"/>
            <a:cs typeface="Calibri" panose="020F0502020204030204" pitchFamily="34" charset="0"/>
          </a:endParaRPr>
        </a:p>
      </dgm:t>
    </dgm:pt>
    <dgm:pt modelId="{6A59767E-8B47-4471-97E2-BEA9AF7E821C}">
      <dgm:prSet phldrT="[Texto]"/>
      <dgm:spPr/>
      <dgm:t>
        <a:bodyPr/>
        <a:lstStyle/>
        <a:p>
          <a:r>
            <a:rPr lang="es-ES_tradnl" b="1" dirty="0">
              <a:latin typeface="Calibri" panose="020F0502020204030204" pitchFamily="34" charset="0"/>
              <a:cs typeface="Calibri" panose="020F0502020204030204" pitchFamily="34" charset="0"/>
            </a:rPr>
            <a:t>Productividad de las máquinas</a:t>
          </a:r>
          <a:endParaRPr lang="es-PE" dirty="0">
            <a:latin typeface="Calibri" panose="020F0502020204030204" pitchFamily="34" charset="0"/>
            <a:cs typeface="Calibri" panose="020F0502020204030204" pitchFamily="34" charset="0"/>
          </a:endParaRPr>
        </a:p>
      </dgm:t>
    </dgm:pt>
    <dgm:pt modelId="{F9C8721F-551A-4136-A93F-82A890801AE0}" type="parTrans" cxnId="{472156EC-9EA8-434D-8707-8E7507FF027A}">
      <dgm:prSet/>
      <dgm:spPr/>
      <dgm:t>
        <a:bodyPr/>
        <a:lstStyle/>
        <a:p>
          <a:endParaRPr lang="es-PE">
            <a:latin typeface="Calibri" panose="020F0502020204030204" pitchFamily="34" charset="0"/>
            <a:cs typeface="Calibri" panose="020F0502020204030204" pitchFamily="34" charset="0"/>
          </a:endParaRPr>
        </a:p>
      </dgm:t>
    </dgm:pt>
    <dgm:pt modelId="{A962464E-139C-4782-A9C2-FC0A06470BDA}" type="sibTrans" cxnId="{472156EC-9EA8-434D-8707-8E7507FF027A}">
      <dgm:prSet/>
      <dgm:spPr/>
      <dgm:t>
        <a:bodyPr/>
        <a:lstStyle/>
        <a:p>
          <a:endParaRPr lang="es-PE">
            <a:latin typeface="Calibri" panose="020F0502020204030204" pitchFamily="34" charset="0"/>
            <a:cs typeface="Calibri" panose="020F0502020204030204" pitchFamily="34" charset="0"/>
          </a:endParaRPr>
        </a:p>
      </dgm:t>
    </dgm:pt>
    <dgm:pt modelId="{9DCCCD22-E82C-412A-B3F8-AC3061C0ADD5}">
      <dgm:prSet phldrT="[Texto]"/>
      <dgm:spPr/>
      <dgm:t>
        <a:bodyPr/>
        <a:lstStyle/>
        <a:p>
          <a:r>
            <a:rPr lang="es-ES" b="0" i="0" dirty="0">
              <a:solidFill>
                <a:schemeClr val="tx1"/>
              </a:solidFill>
              <a:effectLst/>
              <a:latin typeface="Calibri" panose="020F0502020204030204" pitchFamily="34" charset="0"/>
              <a:ea typeface="+mn-ea"/>
              <a:cs typeface="Calibri" panose="020F0502020204030204" pitchFamily="34" charset="0"/>
            </a:rPr>
            <a:t>Se refiere a la eficiencia con la que se utilizan las máquinas para producir bienes o servicios.</a:t>
          </a:r>
          <a:endParaRPr lang="es-PE" dirty="0">
            <a:latin typeface="Calibri" panose="020F0502020204030204" pitchFamily="34" charset="0"/>
            <a:cs typeface="Calibri" panose="020F0502020204030204" pitchFamily="34" charset="0"/>
          </a:endParaRPr>
        </a:p>
      </dgm:t>
    </dgm:pt>
    <dgm:pt modelId="{2BA09246-15B4-417E-8B9D-0A1D0DFB5D82}" type="parTrans" cxnId="{9EF25084-EDCA-4BDA-94A9-EFF9294557EB}">
      <dgm:prSet/>
      <dgm:spPr/>
      <dgm:t>
        <a:bodyPr/>
        <a:lstStyle/>
        <a:p>
          <a:endParaRPr lang="es-PE">
            <a:latin typeface="Calibri" panose="020F0502020204030204" pitchFamily="34" charset="0"/>
            <a:cs typeface="Calibri" panose="020F0502020204030204" pitchFamily="34" charset="0"/>
          </a:endParaRPr>
        </a:p>
      </dgm:t>
    </dgm:pt>
    <dgm:pt modelId="{C1D9735A-2B76-4539-9468-9D1B454F8BE8}" type="sibTrans" cxnId="{9EF25084-EDCA-4BDA-94A9-EFF9294557EB}">
      <dgm:prSet/>
      <dgm:spPr/>
      <dgm:t>
        <a:bodyPr/>
        <a:lstStyle/>
        <a:p>
          <a:endParaRPr lang="es-PE">
            <a:latin typeface="Calibri" panose="020F0502020204030204" pitchFamily="34" charset="0"/>
            <a:cs typeface="Calibri" panose="020F0502020204030204" pitchFamily="34" charset="0"/>
          </a:endParaRPr>
        </a:p>
      </dgm:t>
    </dgm:pt>
    <dgm:pt modelId="{90E3E0E7-AAA9-40EA-9D88-5046A56BA694}">
      <dgm:prSet phldrT="[Texto]"/>
      <dgm:spPr/>
      <dgm:t>
        <a:bodyPr/>
        <a:lstStyle/>
        <a:p>
          <a:pPr>
            <a:buFont typeface="Arial" panose="020B0604020202020204" pitchFamily="34" charset="0"/>
            <a:buChar char="•"/>
          </a:pPr>
          <a:r>
            <a:rPr lang="es-ES" b="1" i="0" dirty="0">
              <a:solidFill>
                <a:schemeClr val="tx1"/>
              </a:solidFill>
              <a:effectLst/>
              <a:latin typeface="Calibri" panose="020F0502020204030204" pitchFamily="34" charset="0"/>
              <a:ea typeface="+mn-ea"/>
              <a:cs typeface="Calibri" panose="020F0502020204030204" pitchFamily="34" charset="0"/>
            </a:rPr>
            <a:t>Ejemplo</a:t>
          </a:r>
          <a:r>
            <a:rPr lang="es-ES" b="0" i="0" dirty="0">
              <a:solidFill>
                <a:schemeClr val="tx1"/>
              </a:solidFill>
              <a:effectLst/>
              <a:latin typeface="Calibri" panose="020F0502020204030204" pitchFamily="34" charset="0"/>
              <a:ea typeface="+mn-ea"/>
              <a:cs typeface="Calibri" panose="020F0502020204030204" pitchFamily="34" charset="0"/>
            </a:rPr>
            <a:t>: S</a:t>
          </a:r>
          <a:r>
            <a:rPr lang="es-ES_tradnl" dirty="0">
              <a:latin typeface="Calibri" panose="020F0502020204030204" pitchFamily="34" charset="0"/>
              <a:cs typeface="Calibri" panose="020F0502020204030204" pitchFamily="34" charset="0"/>
            </a:rPr>
            <a:t>i utilizamos mejores semillas, mejores métodos de cultivo y más fertilizantes, es posible elevar la producción de cereales por hectárea.</a:t>
          </a:r>
          <a:endParaRPr lang="es-PE" dirty="0">
            <a:latin typeface="Calibri" panose="020F0502020204030204" pitchFamily="34" charset="0"/>
            <a:cs typeface="Calibri" panose="020F0502020204030204" pitchFamily="34" charset="0"/>
          </a:endParaRPr>
        </a:p>
      </dgm:t>
    </dgm:pt>
    <dgm:pt modelId="{2E9CA153-BC52-47B4-86B2-17910010AFDE}" type="parTrans" cxnId="{FAF1BC04-65EF-4FD6-92D2-F4A7BF936120}">
      <dgm:prSet/>
      <dgm:spPr/>
      <dgm:t>
        <a:bodyPr/>
        <a:lstStyle/>
        <a:p>
          <a:endParaRPr lang="es-PE">
            <a:latin typeface="Calibri" panose="020F0502020204030204" pitchFamily="34" charset="0"/>
            <a:cs typeface="Calibri" panose="020F0502020204030204" pitchFamily="34" charset="0"/>
          </a:endParaRPr>
        </a:p>
      </dgm:t>
    </dgm:pt>
    <dgm:pt modelId="{97207A14-AC94-4ADC-9DD8-5A8E6EF172AF}" type="sibTrans" cxnId="{FAF1BC04-65EF-4FD6-92D2-F4A7BF936120}">
      <dgm:prSet/>
      <dgm:spPr/>
      <dgm:t>
        <a:bodyPr/>
        <a:lstStyle/>
        <a:p>
          <a:endParaRPr lang="es-PE">
            <a:latin typeface="Calibri" panose="020F0502020204030204" pitchFamily="34" charset="0"/>
            <a:cs typeface="Calibri" panose="020F0502020204030204" pitchFamily="34" charset="0"/>
          </a:endParaRPr>
        </a:p>
      </dgm:t>
    </dgm:pt>
    <dgm:pt modelId="{810EC1CC-670C-44EF-A32F-ABDA9E81EFCA}">
      <dgm:prSet phldrT="[Texto]"/>
      <dgm:spPr/>
      <dgm:t>
        <a:bodyPr/>
        <a:lstStyle/>
        <a:p>
          <a:r>
            <a:rPr lang="es-ES" b="0" i="0" dirty="0">
              <a:solidFill>
                <a:schemeClr val="tx1"/>
              </a:solidFill>
              <a:effectLst/>
              <a:latin typeface="Calibri" panose="020F0502020204030204" pitchFamily="34" charset="0"/>
              <a:ea typeface="+mn-ea"/>
              <a:cs typeface="Calibri" panose="020F0502020204030204" pitchFamily="34" charset="0"/>
            </a:rPr>
            <a:t> </a:t>
          </a:r>
          <a:r>
            <a:rPr lang="es-ES" b="1" i="0" dirty="0">
              <a:solidFill>
                <a:schemeClr val="tx1"/>
              </a:solidFill>
              <a:effectLst/>
              <a:latin typeface="Calibri" panose="020F0502020204030204" pitchFamily="34" charset="0"/>
              <a:ea typeface="+mn-ea"/>
              <a:cs typeface="Calibri" panose="020F0502020204030204" pitchFamily="34" charset="0"/>
            </a:rPr>
            <a:t>Ejemplo</a:t>
          </a:r>
          <a:r>
            <a:rPr lang="es-ES" b="0" i="0" dirty="0">
              <a:solidFill>
                <a:schemeClr val="tx1"/>
              </a:solidFill>
              <a:effectLst/>
              <a:latin typeface="Calibri" panose="020F0502020204030204" pitchFamily="34" charset="0"/>
              <a:ea typeface="+mn-ea"/>
              <a:cs typeface="Calibri" panose="020F0502020204030204" pitchFamily="34" charset="0"/>
            </a:rPr>
            <a:t>:</a:t>
          </a:r>
          <a:r>
            <a:rPr lang="es-ES_tradnl" b="1" dirty="0">
              <a:latin typeface="Calibri" panose="020F0502020204030204" pitchFamily="34" charset="0"/>
              <a:cs typeface="Calibri" panose="020F0502020204030204" pitchFamily="34" charset="0"/>
            </a:rPr>
            <a:t> S</a:t>
          </a:r>
          <a:r>
            <a:rPr lang="es-ES_tradnl" dirty="0">
              <a:latin typeface="Calibri" panose="020F0502020204030204" pitchFamily="34" charset="0"/>
              <a:cs typeface="Calibri" panose="020F0502020204030204" pitchFamily="34" charset="0"/>
            </a:rPr>
            <a:t>i un sastre experto es capaz de cortar 11 trajes con una pieza de tela de la que un sastre menos experto sólo puede sacar 10 trajes; entonces puede decirse que en manos del sastre experto la pieza de tela se utilizó con un 10% más de productividad.</a:t>
          </a:r>
          <a:endParaRPr lang="es-PE" dirty="0">
            <a:latin typeface="Calibri" panose="020F0502020204030204" pitchFamily="34" charset="0"/>
            <a:cs typeface="Calibri" panose="020F0502020204030204" pitchFamily="34" charset="0"/>
          </a:endParaRPr>
        </a:p>
      </dgm:t>
    </dgm:pt>
    <dgm:pt modelId="{3DF28664-EFE3-4B0B-A9F3-AB52A109791F}" type="parTrans" cxnId="{5571A0F6-669E-4324-A1DA-CF8DA91495D0}">
      <dgm:prSet/>
      <dgm:spPr/>
      <dgm:t>
        <a:bodyPr/>
        <a:lstStyle/>
        <a:p>
          <a:endParaRPr lang="es-PE">
            <a:latin typeface="Calibri" panose="020F0502020204030204" pitchFamily="34" charset="0"/>
            <a:cs typeface="Calibri" panose="020F0502020204030204" pitchFamily="34" charset="0"/>
          </a:endParaRPr>
        </a:p>
      </dgm:t>
    </dgm:pt>
    <dgm:pt modelId="{5EB5A8C2-266A-4C84-AB77-1E712C84C4D4}" type="sibTrans" cxnId="{5571A0F6-669E-4324-A1DA-CF8DA91495D0}">
      <dgm:prSet/>
      <dgm:spPr/>
      <dgm:t>
        <a:bodyPr/>
        <a:lstStyle/>
        <a:p>
          <a:endParaRPr lang="es-PE">
            <a:latin typeface="Calibri" panose="020F0502020204030204" pitchFamily="34" charset="0"/>
            <a:cs typeface="Calibri" panose="020F0502020204030204" pitchFamily="34" charset="0"/>
          </a:endParaRPr>
        </a:p>
      </dgm:t>
    </dgm:pt>
    <dgm:pt modelId="{90B9D35A-A992-42CE-A4F6-74DF4A3760E8}">
      <dgm:prSet phldrT="[Texto]"/>
      <dgm:spPr/>
      <dgm:t>
        <a:bodyPr/>
        <a:lstStyle/>
        <a:p>
          <a:r>
            <a:rPr lang="es-ES" b="1" i="0" dirty="0">
              <a:solidFill>
                <a:schemeClr val="tx1"/>
              </a:solidFill>
              <a:effectLst/>
              <a:latin typeface="Calibri" panose="020F0502020204030204" pitchFamily="34" charset="0"/>
              <a:ea typeface="+mn-ea"/>
              <a:cs typeface="Calibri" panose="020F0502020204030204" pitchFamily="34" charset="0"/>
            </a:rPr>
            <a:t>Ejemplo</a:t>
          </a:r>
          <a:r>
            <a:rPr lang="es-ES" b="0" i="0" dirty="0">
              <a:solidFill>
                <a:schemeClr val="tx1"/>
              </a:solidFill>
              <a:effectLst/>
              <a:latin typeface="Calibri" panose="020F0502020204030204" pitchFamily="34" charset="0"/>
              <a:ea typeface="+mn-ea"/>
              <a:cs typeface="Calibri" panose="020F0502020204030204" pitchFamily="34" charset="0"/>
            </a:rPr>
            <a:t>: </a:t>
          </a:r>
          <a:r>
            <a:rPr lang="es-ES_tradnl" dirty="0">
              <a:latin typeface="Calibri" panose="020F0502020204030204" pitchFamily="34" charset="0"/>
              <a:cs typeface="Calibri" panose="020F0502020204030204" pitchFamily="34" charset="0"/>
            </a:rPr>
            <a:t>Si una máquina produce 100 unidades por día de trabajo y aumenta su producción a 120 unidades en el mismo lapso de tiempo gracias al empleo de mejores herramientas; entonces la productividad de esa máquina habrá aumentado en un 20%.</a:t>
          </a:r>
          <a:endParaRPr lang="es-PE" dirty="0">
            <a:latin typeface="Calibri" panose="020F0502020204030204" pitchFamily="34" charset="0"/>
            <a:cs typeface="Calibri" panose="020F0502020204030204" pitchFamily="34" charset="0"/>
          </a:endParaRPr>
        </a:p>
      </dgm:t>
    </dgm:pt>
    <dgm:pt modelId="{44DF101D-D96A-4AFE-925B-7513DC737D07}" type="parTrans" cxnId="{B91AA45A-8BCC-459E-97AF-DDEB974F7AB9}">
      <dgm:prSet/>
      <dgm:spPr/>
      <dgm:t>
        <a:bodyPr/>
        <a:lstStyle/>
        <a:p>
          <a:endParaRPr lang="es-PE">
            <a:latin typeface="Calibri" panose="020F0502020204030204" pitchFamily="34" charset="0"/>
            <a:cs typeface="Calibri" panose="020F0502020204030204" pitchFamily="34" charset="0"/>
          </a:endParaRPr>
        </a:p>
      </dgm:t>
    </dgm:pt>
    <dgm:pt modelId="{24877ACF-E9B8-4F7C-A078-5EEF08502CDA}" type="sibTrans" cxnId="{B91AA45A-8BCC-459E-97AF-DDEB974F7AB9}">
      <dgm:prSet/>
      <dgm:spPr/>
      <dgm:t>
        <a:bodyPr/>
        <a:lstStyle/>
        <a:p>
          <a:endParaRPr lang="es-PE">
            <a:latin typeface="Calibri" panose="020F0502020204030204" pitchFamily="34" charset="0"/>
            <a:cs typeface="Calibri" panose="020F0502020204030204" pitchFamily="34" charset="0"/>
          </a:endParaRPr>
        </a:p>
      </dgm:t>
    </dgm:pt>
    <dgm:pt modelId="{4C00ECDA-6EDC-4A1F-A1CE-CBCFC5FBE18B}">
      <dgm:prSet phldrT="[Texto]"/>
      <dgm:spPr/>
      <dgm:t>
        <a:bodyPr/>
        <a:lstStyle/>
        <a:p>
          <a:r>
            <a:rPr lang="es-ES_tradnl" b="1" dirty="0">
              <a:latin typeface="Calibri" panose="020F0502020204030204" pitchFamily="34" charset="0"/>
              <a:cs typeface="Calibri" panose="020F0502020204030204" pitchFamily="34" charset="0"/>
            </a:rPr>
            <a:t>Productividad de la mano de obra</a:t>
          </a:r>
          <a:endParaRPr lang="es-PE" dirty="0">
            <a:latin typeface="Calibri" panose="020F0502020204030204" pitchFamily="34" charset="0"/>
            <a:cs typeface="Calibri" panose="020F0502020204030204" pitchFamily="34" charset="0"/>
          </a:endParaRPr>
        </a:p>
      </dgm:t>
    </dgm:pt>
    <dgm:pt modelId="{1E2645A4-B34A-45F1-AB43-BF54BA6E82CE}" type="parTrans" cxnId="{39C7C880-5C2E-445E-AF5A-5D6E379D01B7}">
      <dgm:prSet/>
      <dgm:spPr/>
      <dgm:t>
        <a:bodyPr/>
        <a:lstStyle/>
        <a:p>
          <a:endParaRPr lang="es-PE">
            <a:latin typeface="Calibri" panose="020F0502020204030204" pitchFamily="34" charset="0"/>
            <a:cs typeface="Calibri" panose="020F0502020204030204" pitchFamily="34" charset="0"/>
          </a:endParaRPr>
        </a:p>
      </dgm:t>
    </dgm:pt>
    <dgm:pt modelId="{E78DFA73-F10E-460E-B6AE-BE605527A5E6}" type="sibTrans" cxnId="{39C7C880-5C2E-445E-AF5A-5D6E379D01B7}">
      <dgm:prSet/>
      <dgm:spPr/>
      <dgm:t>
        <a:bodyPr/>
        <a:lstStyle/>
        <a:p>
          <a:endParaRPr lang="es-PE">
            <a:latin typeface="Calibri" panose="020F0502020204030204" pitchFamily="34" charset="0"/>
            <a:cs typeface="Calibri" panose="020F0502020204030204" pitchFamily="34" charset="0"/>
          </a:endParaRPr>
        </a:p>
      </dgm:t>
    </dgm:pt>
    <dgm:pt modelId="{F241E366-5179-4178-8203-195695A9D7FF}">
      <dgm:prSet phldrT="[Texto]"/>
      <dgm:spPr/>
      <dgm:t>
        <a:bodyPr/>
        <a:lstStyle/>
        <a:p>
          <a:r>
            <a:rPr lang="es-ES" b="0" i="0" dirty="0">
              <a:solidFill>
                <a:schemeClr val="tx1"/>
              </a:solidFill>
              <a:effectLst/>
              <a:latin typeface="Calibri" panose="020F0502020204030204" pitchFamily="34" charset="0"/>
              <a:ea typeface="+mn-ea"/>
              <a:cs typeface="Calibri" panose="020F0502020204030204" pitchFamily="34" charset="0"/>
            </a:rPr>
            <a:t>Se refiere a la eficiencia con la que se utiliza la mano de obra para producir bienes o servicios. </a:t>
          </a:r>
          <a:endParaRPr lang="es-PE" dirty="0">
            <a:latin typeface="Calibri" panose="020F0502020204030204" pitchFamily="34" charset="0"/>
            <a:cs typeface="Calibri" panose="020F0502020204030204" pitchFamily="34" charset="0"/>
          </a:endParaRPr>
        </a:p>
      </dgm:t>
    </dgm:pt>
    <dgm:pt modelId="{19D8BD1A-4449-44F7-B59E-379DFF2D2EF6}" type="parTrans" cxnId="{5856EC6C-5616-4F43-99F8-38EA4A9B88A8}">
      <dgm:prSet/>
      <dgm:spPr/>
      <dgm:t>
        <a:bodyPr/>
        <a:lstStyle/>
        <a:p>
          <a:endParaRPr lang="es-PE">
            <a:latin typeface="Calibri" panose="020F0502020204030204" pitchFamily="34" charset="0"/>
            <a:cs typeface="Calibri" panose="020F0502020204030204" pitchFamily="34" charset="0"/>
          </a:endParaRPr>
        </a:p>
      </dgm:t>
    </dgm:pt>
    <dgm:pt modelId="{7ABB8649-13B2-4347-AE14-1F6F78F599F9}" type="sibTrans" cxnId="{5856EC6C-5616-4F43-99F8-38EA4A9B88A8}">
      <dgm:prSet/>
      <dgm:spPr/>
      <dgm:t>
        <a:bodyPr/>
        <a:lstStyle/>
        <a:p>
          <a:endParaRPr lang="es-PE">
            <a:latin typeface="Calibri" panose="020F0502020204030204" pitchFamily="34" charset="0"/>
            <a:cs typeface="Calibri" panose="020F0502020204030204" pitchFamily="34" charset="0"/>
          </a:endParaRPr>
        </a:p>
      </dgm:t>
    </dgm:pt>
    <dgm:pt modelId="{79DBC65F-2217-4C1A-B8B2-9ADF8C225655}">
      <dgm:prSet phldrT="[Texto]"/>
      <dgm:spPr/>
      <dgm:t>
        <a:bodyPr/>
        <a:lstStyle/>
        <a:p>
          <a:r>
            <a:rPr lang="es-ES" b="1" i="0" dirty="0">
              <a:solidFill>
                <a:schemeClr val="tx1"/>
              </a:solidFill>
              <a:effectLst/>
              <a:latin typeface="Calibri" panose="020F0502020204030204" pitchFamily="34" charset="0"/>
              <a:ea typeface="+mn-ea"/>
              <a:cs typeface="Calibri" panose="020F0502020204030204" pitchFamily="34" charset="0"/>
            </a:rPr>
            <a:t>Ejemplo</a:t>
          </a:r>
          <a:r>
            <a:rPr lang="es-ES" b="0" i="0" dirty="0">
              <a:solidFill>
                <a:schemeClr val="tx1"/>
              </a:solidFill>
              <a:effectLst/>
              <a:latin typeface="Calibri" panose="020F0502020204030204" pitchFamily="34" charset="0"/>
              <a:ea typeface="+mn-ea"/>
              <a:cs typeface="Calibri" panose="020F0502020204030204" pitchFamily="34" charset="0"/>
            </a:rPr>
            <a:t>: </a:t>
          </a:r>
          <a:r>
            <a:rPr lang="es-ES_tradnl" dirty="0">
              <a:latin typeface="Calibri" panose="020F0502020204030204" pitchFamily="34" charset="0"/>
              <a:cs typeface="Calibri" panose="020F0502020204030204" pitchFamily="34" charset="0"/>
            </a:rPr>
            <a:t>Si un alfarero produce 30 platos por hora y al adoptar mejores métodos de trabajo logra producir 40 platos; entonces su productividad habrá aumentado en un 33.33%.</a:t>
          </a:r>
          <a:endParaRPr lang="es-PE" dirty="0">
            <a:latin typeface="Calibri" panose="020F0502020204030204" pitchFamily="34" charset="0"/>
            <a:cs typeface="Calibri" panose="020F0502020204030204" pitchFamily="34" charset="0"/>
          </a:endParaRPr>
        </a:p>
      </dgm:t>
    </dgm:pt>
    <dgm:pt modelId="{AC70AC5D-CB67-4219-9BD4-6DD048D923E8}" type="parTrans" cxnId="{2E5FA003-B982-4464-A867-9140306C5635}">
      <dgm:prSet/>
      <dgm:spPr/>
      <dgm:t>
        <a:bodyPr/>
        <a:lstStyle/>
        <a:p>
          <a:endParaRPr lang="es-PE">
            <a:latin typeface="Calibri" panose="020F0502020204030204" pitchFamily="34" charset="0"/>
            <a:cs typeface="Calibri" panose="020F0502020204030204" pitchFamily="34" charset="0"/>
          </a:endParaRPr>
        </a:p>
      </dgm:t>
    </dgm:pt>
    <dgm:pt modelId="{8F882C71-2915-4D01-8B08-621F04D745B4}" type="sibTrans" cxnId="{2E5FA003-B982-4464-A867-9140306C5635}">
      <dgm:prSet/>
      <dgm:spPr/>
      <dgm:t>
        <a:bodyPr/>
        <a:lstStyle/>
        <a:p>
          <a:endParaRPr lang="es-PE">
            <a:latin typeface="Calibri" panose="020F0502020204030204" pitchFamily="34" charset="0"/>
            <a:cs typeface="Calibri" panose="020F0502020204030204" pitchFamily="34" charset="0"/>
          </a:endParaRPr>
        </a:p>
      </dgm:t>
    </dgm:pt>
    <dgm:pt modelId="{9682AAEF-259C-423B-8CFB-9A46F3604DCA}" type="pres">
      <dgm:prSet presAssocID="{5508B5A7-A470-4E2D-9BBC-1CBACDCD0F27}" presName="Name0" presStyleCnt="0">
        <dgm:presLayoutVars>
          <dgm:dir/>
          <dgm:animLvl val="lvl"/>
          <dgm:resizeHandles val="exact"/>
        </dgm:presLayoutVars>
      </dgm:prSet>
      <dgm:spPr/>
    </dgm:pt>
    <dgm:pt modelId="{C0262A18-BBA9-4758-B083-516D59A722EE}" type="pres">
      <dgm:prSet presAssocID="{22E78E9D-B9A9-44F7-9A6C-97CE3EADA1FB}" presName="composite" presStyleCnt="0"/>
      <dgm:spPr/>
    </dgm:pt>
    <dgm:pt modelId="{5D3E9892-FB3D-40CA-BADF-A943879F5584}" type="pres">
      <dgm:prSet presAssocID="{22E78E9D-B9A9-44F7-9A6C-97CE3EADA1FB}" presName="parTx" presStyleLbl="alignNode1" presStyleIdx="0" presStyleCnt="4">
        <dgm:presLayoutVars>
          <dgm:chMax val="0"/>
          <dgm:chPref val="0"/>
          <dgm:bulletEnabled val="1"/>
        </dgm:presLayoutVars>
      </dgm:prSet>
      <dgm:spPr/>
    </dgm:pt>
    <dgm:pt modelId="{B2CADDFB-0E3E-4DEF-9C4E-19A46347D93E}" type="pres">
      <dgm:prSet presAssocID="{22E78E9D-B9A9-44F7-9A6C-97CE3EADA1FB}" presName="desTx" presStyleLbl="alignAccFollowNode1" presStyleIdx="0" presStyleCnt="4">
        <dgm:presLayoutVars>
          <dgm:bulletEnabled val="1"/>
        </dgm:presLayoutVars>
      </dgm:prSet>
      <dgm:spPr/>
    </dgm:pt>
    <dgm:pt modelId="{8551A763-4C2E-4DD6-BE2E-0743AFEB5AAF}" type="pres">
      <dgm:prSet presAssocID="{E693698B-5EB7-4B44-9CF3-42999E3FB6AE}" presName="space" presStyleCnt="0"/>
      <dgm:spPr/>
    </dgm:pt>
    <dgm:pt modelId="{D4B33DE6-2D1D-4217-9B5B-B107EB0261FF}" type="pres">
      <dgm:prSet presAssocID="{48A47049-0DD0-4C64-AD6C-8BA6FC386D0D}" presName="composite" presStyleCnt="0"/>
      <dgm:spPr/>
    </dgm:pt>
    <dgm:pt modelId="{E384001D-3003-4A63-B91A-45817C30EC7A}" type="pres">
      <dgm:prSet presAssocID="{48A47049-0DD0-4C64-AD6C-8BA6FC386D0D}" presName="parTx" presStyleLbl="alignNode1" presStyleIdx="1" presStyleCnt="4">
        <dgm:presLayoutVars>
          <dgm:chMax val="0"/>
          <dgm:chPref val="0"/>
          <dgm:bulletEnabled val="1"/>
        </dgm:presLayoutVars>
      </dgm:prSet>
      <dgm:spPr/>
    </dgm:pt>
    <dgm:pt modelId="{05C06952-7855-437A-BE8A-C50369CA39DA}" type="pres">
      <dgm:prSet presAssocID="{48A47049-0DD0-4C64-AD6C-8BA6FC386D0D}" presName="desTx" presStyleLbl="alignAccFollowNode1" presStyleIdx="1" presStyleCnt="4">
        <dgm:presLayoutVars>
          <dgm:bulletEnabled val="1"/>
        </dgm:presLayoutVars>
      </dgm:prSet>
      <dgm:spPr/>
    </dgm:pt>
    <dgm:pt modelId="{DB5EE530-DBBE-4A96-A8F2-422A20A0A38E}" type="pres">
      <dgm:prSet presAssocID="{682B9FD5-BC5D-4209-B6A7-55767969FAE0}" presName="space" presStyleCnt="0"/>
      <dgm:spPr/>
    </dgm:pt>
    <dgm:pt modelId="{D28F8CFE-9A81-4252-9B30-C5DFF6BBD3A2}" type="pres">
      <dgm:prSet presAssocID="{6A59767E-8B47-4471-97E2-BEA9AF7E821C}" presName="composite" presStyleCnt="0"/>
      <dgm:spPr/>
    </dgm:pt>
    <dgm:pt modelId="{A79C5CDD-BC5E-4446-A257-85741282579C}" type="pres">
      <dgm:prSet presAssocID="{6A59767E-8B47-4471-97E2-BEA9AF7E821C}" presName="parTx" presStyleLbl="alignNode1" presStyleIdx="2" presStyleCnt="4">
        <dgm:presLayoutVars>
          <dgm:chMax val="0"/>
          <dgm:chPref val="0"/>
          <dgm:bulletEnabled val="1"/>
        </dgm:presLayoutVars>
      </dgm:prSet>
      <dgm:spPr/>
    </dgm:pt>
    <dgm:pt modelId="{CF1CF7B9-686C-444B-A685-7BC5FAF76698}" type="pres">
      <dgm:prSet presAssocID="{6A59767E-8B47-4471-97E2-BEA9AF7E821C}" presName="desTx" presStyleLbl="alignAccFollowNode1" presStyleIdx="2" presStyleCnt="4">
        <dgm:presLayoutVars>
          <dgm:bulletEnabled val="1"/>
        </dgm:presLayoutVars>
      </dgm:prSet>
      <dgm:spPr/>
    </dgm:pt>
    <dgm:pt modelId="{3262237A-1F10-44F4-A756-9E56377506BE}" type="pres">
      <dgm:prSet presAssocID="{A962464E-139C-4782-A9C2-FC0A06470BDA}" presName="space" presStyleCnt="0"/>
      <dgm:spPr/>
    </dgm:pt>
    <dgm:pt modelId="{1BD9B62D-62A3-41D3-9D26-698794CF97A1}" type="pres">
      <dgm:prSet presAssocID="{4C00ECDA-6EDC-4A1F-A1CE-CBCFC5FBE18B}" presName="composite" presStyleCnt="0"/>
      <dgm:spPr/>
    </dgm:pt>
    <dgm:pt modelId="{51686AA9-B167-44FE-8CEF-884366B679C8}" type="pres">
      <dgm:prSet presAssocID="{4C00ECDA-6EDC-4A1F-A1CE-CBCFC5FBE18B}" presName="parTx" presStyleLbl="alignNode1" presStyleIdx="3" presStyleCnt="4">
        <dgm:presLayoutVars>
          <dgm:chMax val="0"/>
          <dgm:chPref val="0"/>
          <dgm:bulletEnabled val="1"/>
        </dgm:presLayoutVars>
      </dgm:prSet>
      <dgm:spPr/>
    </dgm:pt>
    <dgm:pt modelId="{41A4F9DE-3033-46D8-BBFE-5B5400906579}" type="pres">
      <dgm:prSet presAssocID="{4C00ECDA-6EDC-4A1F-A1CE-CBCFC5FBE18B}" presName="desTx" presStyleLbl="alignAccFollowNode1" presStyleIdx="3" presStyleCnt="4">
        <dgm:presLayoutVars>
          <dgm:bulletEnabled val="1"/>
        </dgm:presLayoutVars>
      </dgm:prSet>
      <dgm:spPr/>
    </dgm:pt>
  </dgm:ptLst>
  <dgm:cxnLst>
    <dgm:cxn modelId="{2E5FA003-B982-4464-A867-9140306C5635}" srcId="{4C00ECDA-6EDC-4A1F-A1CE-CBCFC5FBE18B}" destId="{79DBC65F-2217-4C1A-B8B2-9ADF8C225655}" srcOrd="1" destOrd="0" parTransId="{AC70AC5D-CB67-4219-9BD4-6DD048D923E8}" sibTransId="{8F882C71-2915-4D01-8B08-621F04D745B4}"/>
    <dgm:cxn modelId="{FAF1BC04-65EF-4FD6-92D2-F4A7BF936120}" srcId="{22E78E9D-B9A9-44F7-9A6C-97CE3EADA1FB}" destId="{90E3E0E7-AAA9-40EA-9D88-5046A56BA694}" srcOrd="1" destOrd="0" parTransId="{2E9CA153-BC52-47B4-86B2-17910010AFDE}" sibTransId="{97207A14-AC94-4ADC-9DD8-5A8E6EF172AF}"/>
    <dgm:cxn modelId="{D8DC5B12-45C4-4190-9609-DDFEFFAFAF41}" type="presOf" srcId="{810EC1CC-670C-44EF-A32F-ABDA9E81EFCA}" destId="{05C06952-7855-437A-BE8A-C50369CA39DA}" srcOrd="0" destOrd="1" presId="urn:microsoft.com/office/officeart/2005/8/layout/hList1"/>
    <dgm:cxn modelId="{B19C262A-5DC1-4670-9FBB-8D898EF1426C}" type="presOf" srcId="{EE63EE5F-4741-4845-B352-5989390E32C5}" destId="{B2CADDFB-0E3E-4DEF-9C4E-19A46347D93E}" srcOrd="0" destOrd="0" presId="urn:microsoft.com/office/officeart/2005/8/layout/hList1"/>
    <dgm:cxn modelId="{1DB2B12E-6BE5-43CB-BF89-48306A86B8CB}" type="presOf" srcId="{48A47049-0DD0-4C64-AD6C-8BA6FC386D0D}" destId="{E384001D-3003-4A63-B91A-45817C30EC7A}" srcOrd="0" destOrd="0" presId="urn:microsoft.com/office/officeart/2005/8/layout/hList1"/>
    <dgm:cxn modelId="{B9CC523A-1BFA-498B-A211-5247AD5C46AB}" type="presOf" srcId="{9DCCCD22-E82C-412A-B3F8-AC3061C0ADD5}" destId="{CF1CF7B9-686C-444B-A685-7BC5FAF76698}" srcOrd="0" destOrd="0" presId="urn:microsoft.com/office/officeart/2005/8/layout/hList1"/>
    <dgm:cxn modelId="{456BC840-CCF5-4921-8FEE-1203B6DD2420}" type="presOf" srcId="{90E3E0E7-AAA9-40EA-9D88-5046A56BA694}" destId="{B2CADDFB-0E3E-4DEF-9C4E-19A46347D93E}" srcOrd="0" destOrd="1" presId="urn:microsoft.com/office/officeart/2005/8/layout/hList1"/>
    <dgm:cxn modelId="{83F52763-FA34-4927-99DC-6FE2DE335612}" type="presOf" srcId="{6A59767E-8B47-4471-97E2-BEA9AF7E821C}" destId="{A79C5CDD-BC5E-4446-A257-85741282579C}" srcOrd="0" destOrd="0" presId="urn:microsoft.com/office/officeart/2005/8/layout/hList1"/>
    <dgm:cxn modelId="{02887C45-A72B-4850-BF47-53B4A4DF318F}" srcId="{5508B5A7-A470-4E2D-9BBC-1CBACDCD0F27}" destId="{22E78E9D-B9A9-44F7-9A6C-97CE3EADA1FB}" srcOrd="0" destOrd="0" parTransId="{1B6198D7-0064-403E-BD26-77FCC37488ED}" sibTransId="{E693698B-5EB7-4B44-9CF3-42999E3FB6AE}"/>
    <dgm:cxn modelId="{68241B49-480A-4F6C-9D41-25D244FC35D4}" type="presOf" srcId="{5508B5A7-A470-4E2D-9BBC-1CBACDCD0F27}" destId="{9682AAEF-259C-423B-8CFB-9A46F3604DCA}" srcOrd="0" destOrd="0" presId="urn:microsoft.com/office/officeart/2005/8/layout/hList1"/>
    <dgm:cxn modelId="{5856EC6C-5616-4F43-99F8-38EA4A9B88A8}" srcId="{4C00ECDA-6EDC-4A1F-A1CE-CBCFC5FBE18B}" destId="{F241E366-5179-4178-8203-195695A9D7FF}" srcOrd="0" destOrd="0" parTransId="{19D8BD1A-4449-44F7-B59E-379DFF2D2EF6}" sibTransId="{7ABB8649-13B2-4347-AE14-1F6F78F599F9}"/>
    <dgm:cxn modelId="{EDAB2E76-7472-4DE6-A15E-A034E33502A3}" type="presOf" srcId="{79DBC65F-2217-4C1A-B8B2-9ADF8C225655}" destId="{41A4F9DE-3033-46D8-BBFE-5B5400906579}" srcOrd="0" destOrd="1" presId="urn:microsoft.com/office/officeart/2005/8/layout/hList1"/>
    <dgm:cxn modelId="{B91AA45A-8BCC-459E-97AF-DDEB974F7AB9}" srcId="{6A59767E-8B47-4471-97E2-BEA9AF7E821C}" destId="{90B9D35A-A992-42CE-A4F6-74DF4A3760E8}" srcOrd="1" destOrd="0" parTransId="{44DF101D-D96A-4AFE-925B-7513DC737D07}" sibTransId="{24877ACF-E9B8-4F7C-A078-5EEF08502CDA}"/>
    <dgm:cxn modelId="{9FB3BE7C-7D4A-464D-9B8E-0BECC38A014D}" srcId="{48A47049-0DD0-4C64-AD6C-8BA6FC386D0D}" destId="{EAB03139-E585-4639-9752-067EB7150FED}" srcOrd="0" destOrd="0" parTransId="{82893EC1-FE07-4E1F-AAC2-923983068603}" sibTransId="{75A8CB0D-39CD-4404-977B-1B5C1AF47C8D}"/>
    <dgm:cxn modelId="{39C7C880-5C2E-445E-AF5A-5D6E379D01B7}" srcId="{5508B5A7-A470-4E2D-9BBC-1CBACDCD0F27}" destId="{4C00ECDA-6EDC-4A1F-A1CE-CBCFC5FBE18B}" srcOrd="3" destOrd="0" parTransId="{1E2645A4-B34A-45F1-AB43-BF54BA6E82CE}" sibTransId="{E78DFA73-F10E-460E-B6AE-BE605527A5E6}"/>
    <dgm:cxn modelId="{9EF25084-EDCA-4BDA-94A9-EFF9294557EB}" srcId="{6A59767E-8B47-4471-97E2-BEA9AF7E821C}" destId="{9DCCCD22-E82C-412A-B3F8-AC3061C0ADD5}" srcOrd="0" destOrd="0" parTransId="{2BA09246-15B4-417E-8B9D-0A1D0DFB5D82}" sibTransId="{C1D9735A-2B76-4539-9468-9D1B454F8BE8}"/>
    <dgm:cxn modelId="{B1413398-F6EC-49AC-96D0-B566D9B9C86D}" type="presOf" srcId="{4C00ECDA-6EDC-4A1F-A1CE-CBCFC5FBE18B}" destId="{51686AA9-B167-44FE-8CEF-884366B679C8}" srcOrd="0" destOrd="0" presId="urn:microsoft.com/office/officeart/2005/8/layout/hList1"/>
    <dgm:cxn modelId="{34A765A8-0B67-44DD-A697-A5A952DE78F7}" srcId="{5508B5A7-A470-4E2D-9BBC-1CBACDCD0F27}" destId="{48A47049-0DD0-4C64-AD6C-8BA6FC386D0D}" srcOrd="1" destOrd="0" parTransId="{6F9218C4-3A41-44D0-A26E-0E9B419BC570}" sibTransId="{682B9FD5-BC5D-4209-B6A7-55767969FAE0}"/>
    <dgm:cxn modelId="{6F0CF5B9-0B89-4073-ABE4-3D58B63D115D}" type="presOf" srcId="{F241E366-5179-4178-8203-195695A9D7FF}" destId="{41A4F9DE-3033-46D8-BBFE-5B5400906579}" srcOrd="0" destOrd="0" presId="urn:microsoft.com/office/officeart/2005/8/layout/hList1"/>
    <dgm:cxn modelId="{C8367BCE-8EF6-4E7D-8AAC-67AA4F5DDE2B}" srcId="{22E78E9D-B9A9-44F7-9A6C-97CE3EADA1FB}" destId="{EE63EE5F-4741-4845-B352-5989390E32C5}" srcOrd="0" destOrd="0" parTransId="{4D882B2C-0E47-4B07-8324-EC43847FA8B4}" sibTransId="{B35D0805-F70F-43CD-8D95-0AD8446CBD16}"/>
    <dgm:cxn modelId="{C10D05E2-DAFC-4161-A347-F57F50A35652}" type="presOf" srcId="{90B9D35A-A992-42CE-A4F6-74DF4A3760E8}" destId="{CF1CF7B9-686C-444B-A685-7BC5FAF76698}" srcOrd="0" destOrd="1" presId="urn:microsoft.com/office/officeart/2005/8/layout/hList1"/>
    <dgm:cxn modelId="{472156EC-9EA8-434D-8707-8E7507FF027A}" srcId="{5508B5A7-A470-4E2D-9BBC-1CBACDCD0F27}" destId="{6A59767E-8B47-4471-97E2-BEA9AF7E821C}" srcOrd="2" destOrd="0" parTransId="{F9C8721F-551A-4136-A93F-82A890801AE0}" sibTransId="{A962464E-139C-4782-A9C2-FC0A06470BDA}"/>
    <dgm:cxn modelId="{5571A0F6-669E-4324-A1DA-CF8DA91495D0}" srcId="{48A47049-0DD0-4C64-AD6C-8BA6FC386D0D}" destId="{810EC1CC-670C-44EF-A32F-ABDA9E81EFCA}" srcOrd="1" destOrd="0" parTransId="{3DF28664-EFE3-4B0B-A9F3-AB52A109791F}" sibTransId="{5EB5A8C2-266A-4C84-AB77-1E712C84C4D4}"/>
    <dgm:cxn modelId="{1DA399F8-D726-4F8F-B91C-459508D44D16}" type="presOf" srcId="{22E78E9D-B9A9-44F7-9A6C-97CE3EADA1FB}" destId="{5D3E9892-FB3D-40CA-BADF-A943879F5584}" srcOrd="0" destOrd="0" presId="urn:microsoft.com/office/officeart/2005/8/layout/hList1"/>
    <dgm:cxn modelId="{ABF662FE-BE16-4BF5-84EB-1C3C74527B1F}" type="presOf" srcId="{EAB03139-E585-4639-9752-067EB7150FED}" destId="{05C06952-7855-437A-BE8A-C50369CA39DA}" srcOrd="0" destOrd="0" presId="urn:microsoft.com/office/officeart/2005/8/layout/hList1"/>
    <dgm:cxn modelId="{CF71FEC6-86C5-48F4-AD55-3C33E67E5ABA}" type="presParOf" srcId="{9682AAEF-259C-423B-8CFB-9A46F3604DCA}" destId="{C0262A18-BBA9-4758-B083-516D59A722EE}" srcOrd="0" destOrd="0" presId="urn:microsoft.com/office/officeart/2005/8/layout/hList1"/>
    <dgm:cxn modelId="{BE5E99A5-C31C-4AB9-8F52-8398A9919015}" type="presParOf" srcId="{C0262A18-BBA9-4758-B083-516D59A722EE}" destId="{5D3E9892-FB3D-40CA-BADF-A943879F5584}" srcOrd="0" destOrd="0" presId="urn:microsoft.com/office/officeart/2005/8/layout/hList1"/>
    <dgm:cxn modelId="{22D32E79-3EA9-413D-8885-B7108AE48C75}" type="presParOf" srcId="{C0262A18-BBA9-4758-B083-516D59A722EE}" destId="{B2CADDFB-0E3E-4DEF-9C4E-19A46347D93E}" srcOrd="1" destOrd="0" presId="urn:microsoft.com/office/officeart/2005/8/layout/hList1"/>
    <dgm:cxn modelId="{5954F159-8B63-4D3D-892D-9639AFDDD4CC}" type="presParOf" srcId="{9682AAEF-259C-423B-8CFB-9A46F3604DCA}" destId="{8551A763-4C2E-4DD6-BE2E-0743AFEB5AAF}" srcOrd="1" destOrd="0" presId="urn:microsoft.com/office/officeart/2005/8/layout/hList1"/>
    <dgm:cxn modelId="{3F09F919-23E3-42FD-A172-5083C5C953D3}" type="presParOf" srcId="{9682AAEF-259C-423B-8CFB-9A46F3604DCA}" destId="{D4B33DE6-2D1D-4217-9B5B-B107EB0261FF}" srcOrd="2" destOrd="0" presId="urn:microsoft.com/office/officeart/2005/8/layout/hList1"/>
    <dgm:cxn modelId="{7E70251E-9C5E-43B8-B766-CA6E61B181D4}" type="presParOf" srcId="{D4B33DE6-2D1D-4217-9B5B-B107EB0261FF}" destId="{E384001D-3003-4A63-B91A-45817C30EC7A}" srcOrd="0" destOrd="0" presId="urn:microsoft.com/office/officeart/2005/8/layout/hList1"/>
    <dgm:cxn modelId="{AD627644-3D7D-4215-A729-B72D80878505}" type="presParOf" srcId="{D4B33DE6-2D1D-4217-9B5B-B107EB0261FF}" destId="{05C06952-7855-437A-BE8A-C50369CA39DA}" srcOrd="1" destOrd="0" presId="urn:microsoft.com/office/officeart/2005/8/layout/hList1"/>
    <dgm:cxn modelId="{217A867C-8BCE-41D4-A7EB-AEB454FE66E4}" type="presParOf" srcId="{9682AAEF-259C-423B-8CFB-9A46F3604DCA}" destId="{DB5EE530-DBBE-4A96-A8F2-422A20A0A38E}" srcOrd="3" destOrd="0" presId="urn:microsoft.com/office/officeart/2005/8/layout/hList1"/>
    <dgm:cxn modelId="{88F1FE45-75BE-4BEF-8AEA-49D9A7E04DB2}" type="presParOf" srcId="{9682AAEF-259C-423B-8CFB-9A46F3604DCA}" destId="{D28F8CFE-9A81-4252-9B30-C5DFF6BBD3A2}" srcOrd="4" destOrd="0" presId="urn:microsoft.com/office/officeart/2005/8/layout/hList1"/>
    <dgm:cxn modelId="{3FF07158-9DDD-42ED-A544-B1717C00EA5A}" type="presParOf" srcId="{D28F8CFE-9A81-4252-9B30-C5DFF6BBD3A2}" destId="{A79C5CDD-BC5E-4446-A257-85741282579C}" srcOrd="0" destOrd="0" presId="urn:microsoft.com/office/officeart/2005/8/layout/hList1"/>
    <dgm:cxn modelId="{021E4B30-B6F5-4B4F-8828-F8ED4AD85863}" type="presParOf" srcId="{D28F8CFE-9A81-4252-9B30-C5DFF6BBD3A2}" destId="{CF1CF7B9-686C-444B-A685-7BC5FAF76698}" srcOrd="1" destOrd="0" presId="urn:microsoft.com/office/officeart/2005/8/layout/hList1"/>
    <dgm:cxn modelId="{93C7B75A-0DC1-4214-965A-E988F70BC370}" type="presParOf" srcId="{9682AAEF-259C-423B-8CFB-9A46F3604DCA}" destId="{3262237A-1F10-44F4-A756-9E56377506BE}" srcOrd="5" destOrd="0" presId="urn:microsoft.com/office/officeart/2005/8/layout/hList1"/>
    <dgm:cxn modelId="{54DC5491-3C05-45FB-84B8-B006A667DAC5}" type="presParOf" srcId="{9682AAEF-259C-423B-8CFB-9A46F3604DCA}" destId="{1BD9B62D-62A3-41D3-9D26-698794CF97A1}" srcOrd="6" destOrd="0" presId="urn:microsoft.com/office/officeart/2005/8/layout/hList1"/>
    <dgm:cxn modelId="{5B21611C-6276-42C2-9748-43A4C1ECF7D2}" type="presParOf" srcId="{1BD9B62D-62A3-41D3-9D26-698794CF97A1}" destId="{51686AA9-B167-44FE-8CEF-884366B679C8}" srcOrd="0" destOrd="0" presId="urn:microsoft.com/office/officeart/2005/8/layout/hList1"/>
    <dgm:cxn modelId="{72D62C7E-65F9-4D60-B136-D154D4352961}" type="presParOf" srcId="{1BD9B62D-62A3-41D3-9D26-698794CF97A1}" destId="{41A4F9DE-3033-46D8-BBFE-5B5400906579}"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F4747D-0B86-41F4-A6B3-E49A68DFF710}">
      <dsp:nvSpPr>
        <dsp:cNvPr id="0" name=""/>
        <dsp:cNvSpPr/>
      </dsp:nvSpPr>
      <dsp:spPr>
        <a:xfrm>
          <a:off x="632166" y="0"/>
          <a:ext cx="7164558" cy="4064000"/>
        </a:xfrm>
        <a:prstGeom prst="rightArrow">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704AA7-9535-4451-B7E7-3CA986598492}">
      <dsp:nvSpPr>
        <dsp:cNvPr id="0" name=""/>
        <dsp:cNvSpPr/>
      </dsp:nvSpPr>
      <dsp:spPr>
        <a:xfrm>
          <a:off x="2880" y="1219199"/>
          <a:ext cx="1871806" cy="1625600"/>
        </a:xfrm>
        <a:prstGeom prst="roundRect">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dirty="0">
              <a:latin typeface="Calibri" panose="020F0502020204030204" pitchFamily="34" charset="0"/>
              <a:cs typeface="Calibri" panose="020F0502020204030204" pitchFamily="34" charset="0"/>
            </a:rPr>
            <a:t>Evaluar los resultados de los procesos frente a unos </a:t>
          </a:r>
          <a:r>
            <a:rPr lang="es-ES" sz="1600" b="1" kern="1200" dirty="0">
              <a:latin typeface="Calibri" panose="020F0502020204030204" pitchFamily="34" charset="0"/>
              <a:cs typeface="Calibri" panose="020F0502020204030204" pitchFamily="34" charset="0"/>
            </a:rPr>
            <a:t>objetivos marcados</a:t>
          </a:r>
          <a:r>
            <a:rPr lang="es-ES" sz="1600" kern="1200" dirty="0">
              <a:latin typeface="Calibri" panose="020F0502020204030204" pitchFamily="34" charset="0"/>
              <a:cs typeface="Calibri" panose="020F0502020204030204" pitchFamily="34" charset="0"/>
            </a:rPr>
            <a:t>.</a:t>
          </a:r>
          <a:endParaRPr lang="es-PE" sz="1600" kern="1200" dirty="0">
            <a:latin typeface="Calibri" panose="020F0502020204030204" pitchFamily="34" charset="0"/>
            <a:cs typeface="Calibri" panose="020F0502020204030204" pitchFamily="34" charset="0"/>
          </a:endParaRPr>
        </a:p>
      </dsp:txBody>
      <dsp:txXfrm>
        <a:off x="82235" y="1298554"/>
        <a:ext cx="1713096" cy="1466890"/>
      </dsp:txXfrm>
    </dsp:sp>
    <dsp:sp modelId="{2BCA948E-6C8F-411E-85A0-464228A25321}">
      <dsp:nvSpPr>
        <dsp:cNvPr id="0" name=""/>
        <dsp:cNvSpPr/>
      </dsp:nvSpPr>
      <dsp:spPr>
        <a:xfrm>
          <a:off x="2186655" y="1219199"/>
          <a:ext cx="1871806" cy="1625600"/>
        </a:xfrm>
        <a:prstGeom prst="roundRect">
          <a:avLst/>
        </a:prstGeom>
        <a:solidFill>
          <a:schemeClr val="accent3">
            <a:hueOff val="3750088"/>
            <a:satOff val="-5627"/>
            <a:lumOff val="-915"/>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dirty="0">
              <a:latin typeface="Calibri" panose="020F0502020204030204" pitchFamily="34" charset="0"/>
              <a:cs typeface="Calibri" panose="020F0502020204030204" pitchFamily="34" charset="0"/>
            </a:rPr>
            <a:t>Permitir mejorar los procesos de una empresa e identificar oportunidades de mejora.</a:t>
          </a:r>
          <a:endParaRPr lang="es-PE" sz="1600" kern="1200" dirty="0">
            <a:latin typeface="Calibri" panose="020F0502020204030204" pitchFamily="34" charset="0"/>
            <a:cs typeface="Calibri" panose="020F0502020204030204" pitchFamily="34" charset="0"/>
          </a:endParaRPr>
        </a:p>
      </dsp:txBody>
      <dsp:txXfrm>
        <a:off x="2266010" y="1298554"/>
        <a:ext cx="1713096" cy="1466890"/>
      </dsp:txXfrm>
    </dsp:sp>
    <dsp:sp modelId="{BEE1D6F4-C783-43C9-A19F-AE9D1C3F24C9}">
      <dsp:nvSpPr>
        <dsp:cNvPr id="0" name=""/>
        <dsp:cNvSpPr/>
      </dsp:nvSpPr>
      <dsp:spPr>
        <a:xfrm>
          <a:off x="4370429" y="1219199"/>
          <a:ext cx="1871806" cy="1625600"/>
        </a:xfrm>
        <a:prstGeom prst="roundRect">
          <a:avLst/>
        </a:prstGeom>
        <a:solidFill>
          <a:schemeClr val="accent3">
            <a:hueOff val="7500176"/>
            <a:satOff val="-11253"/>
            <a:lumOff val="-183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dirty="0">
              <a:latin typeface="Calibri" panose="020F0502020204030204" pitchFamily="34" charset="0"/>
              <a:cs typeface="Calibri" panose="020F0502020204030204" pitchFamily="34" charset="0"/>
            </a:rPr>
            <a:t>Ayudar a optimizar los costes operativos.</a:t>
          </a:r>
          <a:endParaRPr lang="es-PE" sz="1600" kern="1200" dirty="0">
            <a:latin typeface="Calibri" panose="020F0502020204030204" pitchFamily="34" charset="0"/>
            <a:cs typeface="Calibri" panose="020F0502020204030204" pitchFamily="34" charset="0"/>
          </a:endParaRPr>
        </a:p>
      </dsp:txBody>
      <dsp:txXfrm>
        <a:off x="4449784" y="1298554"/>
        <a:ext cx="1713096" cy="1466890"/>
      </dsp:txXfrm>
    </dsp:sp>
    <dsp:sp modelId="{30508EB8-1447-4261-B451-29C224A79120}">
      <dsp:nvSpPr>
        <dsp:cNvPr id="0" name=""/>
        <dsp:cNvSpPr/>
      </dsp:nvSpPr>
      <dsp:spPr>
        <a:xfrm>
          <a:off x="6554204" y="1219199"/>
          <a:ext cx="1871806" cy="1625600"/>
        </a:xfrm>
        <a:prstGeom prst="roundRect">
          <a:avLst/>
        </a:prstGeom>
        <a:solidFill>
          <a:schemeClr val="accent3">
            <a:hueOff val="11250264"/>
            <a:satOff val="-16880"/>
            <a:lumOff val="-2745"/>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dirty="0">
              <a:latin typeface="Calibri" panose="020F0502020204030204" pitchFamily="34" charset="0"/>
              <a:cs typeface="Calibri" panose="020F0502020204030204" pitchFamily="34" charset="0"/>
            </a:rPr>
            <a:t>Permitir marcar los objetivos acordes con los resultados que se obtienen.</a:t>
          </a:r>
          <a:endParaRPr lang="es-PE" sz="1600" kern="1200" dirty="0">
            <a:latin typeface="Calibri" panose="020F0502020204030204" pitchFamily="34" charset="0"/>
            <a:cs typeface="Calibri" panose="020F0502020204030204" pitchFamily="34" charset="0"/>
          </a:endParaRPr>
        </a:p>
      </dsp:txBody>
      <dsp:txXfrm>
        <a:off x="6633559" y="1298554"/>
        <a:ext cx="1713096" cy="14668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705393-4D49-4517-8569-98F1AEFD2F50}">
      <dsp:nvSpPr>
        <dsp:cNvPr id="0" name=""/>
        <dsp:cNvSpPr/>
      </dsp:nvSpPr>
      <dsp:spPr>
        <a:xfrm rot="5400000">
          <a:off x="5483079" y="-2335044"/>
          <a:ext cx="624681" cy="5454513"/>
        </a:xfrm>
        <a:prstGeom prst="round2SameRect">
          <a:avLst/>
        </a:prstGeom>
        <a:solidFill>
          <a:schemeClr val="accent2">
            <a:tint val="40000"/>
            <a:alpha val="90000"/>
            <a:hueOff val="0"/>
            <a:satOff val="0"/>
            <a:lumOff val="0"/>
            <a:alphaOff val="0"/>
          </a:schemeClr>
        </a:solidFill>
        <a:ln w="381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s-ES" sz="1600" b="0" i="0" kern="1200" dirty="0">
              <a:latin typeface="Calibri" panose="020F0502020204030204" pitchFamily="34" charset="0"/>
              <a:cs typeface="Calibri" panose="020F0502020204030204" pitchFamily="34" charset="0"/>
            </a:rPr>
            <a:t>Debe centrarse en un único aspecto que refleje el desempeño de lo que queremos controlar de la manera más concreta posible.</a:t>
          </a:r>
          <a:endParaRPr lang="es-PE" sz="1600" kern="1200" dirty="0">
            <a:latin typeface="Calibri" panose="020F0502020204030204" pitchFamily="34" charset="0"/>
            <a:cs typeface="Calibri" panose="020F0502020204030204" pitchFamily="34" charset="0"/>
          </a:endParaRPr>
        </a:p>
      </dsp:txBody>
      <dsp:txXfrm rot="-5400000">
        <a:off x="3068163" y="110366"/>
        <a:ext cx="5424019" cy="563693"/>
      </dsp:txXfrm>
    </dsp:sp>
    <dsp:sp modelId="{BA4FE026-98DC-47BC-88F6-5169D117455D}">
      <dsp:nvSpPr>
        <dsp:cNvPr id="0" name=""/>
        <dsp:cNvSpPr/>
      </dsp:nvSpPr>
      <dsp:spPr>
        <a:xfrm>
          <a:off x="0" y="1785"/>
          <a:ext cx="3068163" cy="78085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s-PE" sz="1600" b="1" i="0" kern="1200" dirty="0">
              <a:latin typeface="Calibri" panose="020F0502020204030204" pitchFamily="34" charset="0"/>
              <a:cs typeface="Calibri" panose="020F0502020204030204" pitchFamily="34" charset="0"/>
            </a:rPr>
            <a:t>Específico</a:t>
          </a:r>
          <a:endParaRPr lang="es-PE" sz="1600" b="1" kern="1200" dirty="0">
            <a:latin typeface="Calibri" panose="020F0502020204030204" pitchFamily="34" charset="0"/>
            <a:cs typeface="Calibri" panose="020F0502020204030204" pitchFamily="34" charset="0"/>
          </a:endParaRPr>
        </a:p>
      </dsp:txBody>
      <dsp:txXfrm>
        <a:off x="38118" y="39903"/>
        <a:ext cx="2991927" cy="704615"/>
      </dsp:txXfrm>
    </dsp:sp>
    <dsp:sp modelId="{316262C1-8E70-4549-9798-D3569E184503}">
      <dsp:nvSpPr>
        <dsp:cNvPr id="0" name=""/>
        <dsp:cNvSpPr/>
      </dsp:nvSpPr>
      <dsp:spPr>
        <a:xfrm rot="5400000">
          <a:off x="5483079" y="-1515150"/>
          <a:ext cx="624681" cy="5454513"/>
        </a:xfrm>
        <a:prstGeom prst="round2SameRect">
          <a:avLst/>
        </a:prstGeom>
        <a:solidFill>
          <a:schemeClr val="accent3">
            <a:tint val="40000"/>
            <a:alpha val="90000"/>
            <a:hueOff val="0"/>
            <a:satOff val="0"/>
            <a:lumOff val="0"/>
            <a:alphaOff val="0"/>
          </a:schemeClr>
        </a:solidFill>
        <a:ln w="381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s-PE" sz="1600" b="0" i="0" kern="1200" dirty="0">
              <a:latin typeface="Calibri" panose="020F0502020204030204" pitchFamily="34" charset="0"/>
              <a:cs typeface="Calibri" panose="020F0502020204030204" pitchFamily="34" charset="0"/>
            </a:rPr>
            <a:t>Debe poder expresarse mediante unidades medibles (euros, horas, toneladas, unidades, clics, km/h…).</a:t>
          </a:r>
          <a:endParaRPr lang="es-PE" sz="1600" kern="1200" dirty="0">
            <a:latin typeface="Calibri" panose="020F0502020204030204" pitchFamily="34" charset="0"/>
            <a:cs typeface="Calibri" panose="020F0502020204030204" pitchFamily="34" charset="0"/>
          </a:endParaRPr>
        </a:p>
      </dsp:txBody>
      <dsp:txXfrm rot="-5400000">
        <a:off x="3068163" y="930260"/>
        <a:ext cx="5424019" cy="563693"/>
      </dsp:txXfrm>
    </dsp:sp>
    <dsp:sp modelId="{CA9E57D5-DDF0-4EB0-90A9-5ED7AE76C487}">
      <dsp:nvSpPr>
        <dsp:cNvPr id="0" name=""/>
        <dsp:cNvSpPr/>
      </dsp:nvSpPr>
      <dsp:spPr>
        <a:xfrm>
          <a:off x="0" y="821680"/>
          <a:ext cx="3068163" cy="780851"/>
        </a:xfrm>
        <a:prstGeom prst="roundRect">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s-PE" sz="1600" b="1" i="0" kern="1200" dirty="0">
              <a:latin typeface="Calibri" panose="020F0502020204030204" pitchFamily="34" charset="0"/>
              <a:cs typeface="Calibri" panose="020F0502020204030204" pitchFamily="34" charset="0"/>
            </a:rPr>
            <a:t>Medible</a:t>
          </a:r>
          <a:endParaRPr lang="es-PE" sz="1600" b="1" kern="1200" dirty="0">
            <a:latin typeface="Calibri" panose="020F0502020204030204" pitchFamily="34" charset="0"/>
            <a:cs typeface="Calibri" panose="020F0502020204030204" pitchFamily="34" charset="0"/>
          </a:endParaRPr>
        </a:p>
      </dsp:txBody>
      <dsp:txXfrm>
        <a:off x="38118" y="859798"/>
        <a:ext cx="2991927" cy="704615"/>
      </dsp:txXfrm>
    </dsp:sp>
    <dsp:sp modelId="{2C366BF7-4155-4157-8836-1509062086B6}">
      <dsp:nvSpPr>
        <dsp:cNvPr id="0" name=""/>
        <dsp:cNvSpPr/>
      </dsp:nvSpPr>
      <dsp:spPr>
        <a:xfrm rot="5400000">
          <a:off x="5483079" y="-695256"/>
          <a:ext cx="624681" cy="5454513"/>
        </a:xfrm>
        <a:prstGeom prst="round2SameRect">
          <a:avLst/>
        </a:prstGeom>
        <a:solidFill>
          <a:schemeClr val="accent4">
            <a:tint val="40000"/>
            <a:alpha val="90000"/>
            <a:hueOff val="0"/>
            <a:satOff val="0"/>
            <a:lumOff val="0"/>
            <a:alphaOff val="0"/>
          </a:schemeClr>
        </a:solidFill>
        <a:ln w="381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Un indicador debe ser útil y clave; es decir debe estar centrado en métricas que permitan añadir valor.</a:t>
          </a:r>
          <a:endParaRPr lang="es-PE" sz="1600" kern="1200" dirty="0">
            <a:latin typeface="Calibri" panose="020F0502020204030204" pitchFamily="34" charset="0"/>
            <a:cs typeface="Calibri" panose="020F0502020204030204" pitchFamily="34" charset="0"/>
          </a:endParaRPr>
        </a:p>
      </dsp:txBody>
      <dsp:txXfrm rot="-5400000">
        <a:off x="3068163" y="1750154"/>
        <a:ext cx="5424019" cy="563693"/>
      </dsp:txXfrm>
    </dsp:sp>
    <dsp:sp modelId="{3F603DF9-B291-4DE1-8B62-1795A08C0D18}">
      <dsp:nvSpPr>
        <dsp:cNvPr id="0" name=""/>
        <dsp:cNvSpPr/>
      </dsp:nvSpPr>
      <dsp:spPr>
        <a:xfrm>
          <a:off x="0" y="1641574"/>
          <a:ext cx="3068163" cy="780851"/>
        </a:xfrm>
        <a:prstGeom prst="roundRect">
          <a:avLst/>
        </a:prstGeom>
        <a:solidFill>
          <a:schemeClr val="accent4">
            <a:hueOff val="0"/>
            <a:satOff val="0"/>
            <a:lumOff val="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s-ES" sz="1600" b="1" kern="1200" dirty="0">
              <a:latin typeface="Calibri" panose="020F0502020204030204" pitchFamily="34" charset="0"/>
              <a:cs typeface="Calibri" panose="020F0502020204030204" pitchFamily="34" charset="0"/>
            </a:rPr>
            <a:t>Relevante</a:t>
          </a:r>
          <a:endParaRPr lang="es-PE" sz="1600" b="1" kern="1200" dirty="0">
            <a:latin typeface="Calibri" panose="020F0502020204030204" pitchFamily="34" charset="0"/>
            <a:cs typeface="Calibri" panose="020F0502020204030204" pitchFamily="34" charset="0"/>
          </a:endParaRPr>
        </a:p>
      </dsp:txBody>
      <dsp:txXfrm>
        <a:off x="38118" y="1679692"/>
        <a:ext cx="2991927" cy="704615"/>
      </dsp:txXfrm>
    </dsp:sp>
    <dsp:sp modelId="{6F876FD6-8C9F-4E8C-B941-A47D4B91D2BE}">
      <dsp:nvSpPr>
        <dsp:cNvPr id="0" name=""/>
        <dsp:cNvSpPr/>
      </dsp:nvSpPr>
      <dsp:spPr>
        <a:xfrm rot="5400000">
          <a:off x="5483079" y="124637"/>
          <a:ext cx="624681" cy="5454513"/>
        </a:xfrm>
        <a:prstGeom prst="round2SameRect">
          <a:avLst/>
        </a:prstGeom>
        <a:solidFill>
          <a:schemeClr val="accent5">
            <a:tint val="40000"/>
            <a:alpha val="90000"/>
            <a:hueOff val="0"/>
            <a:satOff val="0"/>
            <a:lumOff val="0"/>
            <a:alphaOff val="0"/>
          </a:schemeClr>
        </a:solidFill>
        <a:ln w="381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s-ES" sz="1600" b="0" i="0" kern="1200" dirty="0">
              <a:latin typeface="Calibri" panose="020F0502020204030204" pitchFamily="34" charset="0"/>
              <a:cs typeface="Calibri" panose="020F0502020204030204" pitchFamily="34" charset="0"/>
            </a:rPr>
            <a:t>Se deben establecer objetivos alcanzables, creíbles y realistas.</a:t>
          </a:r>
          <a:endParaRPr lang="es-PE" sz="1600" kern="1200" dirty="0">
            <a:latin typeface="Calibri" panose="020F0502020204030204" pitchFamily="34" charset="0"/>
            <a:cs typeface="Calibri" panose="020F0502020204030204" pitchFamily="34" charset="0"/>
          </a:endParaRPr>
        </a:p>
      </dsp:txBody>
      <dsp:txXfrm rot="-5400000">
        <a:off x="3068163" y="2570047"/>
        <a:ext cx="5424019" cy="563693"/>
      </dsp:txXfrm>
    </dsp:sp>
    <dsp:sp modelId="{484779B1-A2C8-43A9-A4AC-A31935C6FEC7}">
      <dsp:nvSpPr>
        <dsp:cNvPr id="0" name=""/>
        <dsp:cNvSpPr/>
      </dsp:nvSpPr>
      <dsp:spPr>
        <a:xfrm>
          <a:off x="0" y="2461468"/>
          <a:ext cx="3068163" cy="780851"/>
        </a:xfrm>
        <a:prstGeom prst="roundRect">
          <a:avLst/>
        </a:prstGeom>
        <a:solidFill>
          <a:schemeClr val="accent5">
            <a:hueOff val="0"/>
            <a:satOff val="0"/>
            <a:lumOff val="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s-ES" sz="1600" b="1" kern="1200" dirty="0">
              <a:latin typeface="Calibri" panose="020F0502020204030204" pitchFamily="34" charset="0"/>
              <a:cs typeface="Calibri" panose="020F0502020204030204" pitchFamily="34" charset="0"/>
            </a:rPr>
            <a:t>Alcanzable</a:t>
          </a:r>
          <a:endParaRPr lang="es-PE" sz="1600" b="1" kern="1200" dirty="0">
            <a:latin typeface="Calibri" panose="020F0502020204030204" pitchFamily="34" charset="0"/>
            <a:cs typeface="Calibri" panose="020F0502020204030204" pitchFamily="34" charset="0"/>
          </a:endParaRPr>
        </a:p>
      </dsp:txBody>
      <dsp:txXfrm>
        <a:off x="38118" y="2499586"/>
        <a:ext cx="2991927" cy="704615"/>
      </dsp:txXfrm>
    </dsp:sp>
    <dsp:sp modelId="{2646AE39-902B-4804-A9AB-131C83D7DB15}">
      <dsp:nvSpPr>
        <dsp:cNvPr id="0" name=""/>
        <dsp:cNvSpPr/>
      </dsp:nvSpPr>
      <dsp:spPr>
        <a:xfrm rot="5400000">
          <a:off x="5483079" y="944531"/>
          <a:ext cx="624681" cy="5454513"/>
        </a:xfrm>
        <a:prstGeom prst="round2SameRect">
          <a:avLst/>
        </a:prstGeom>
        <a:solidFill>
          <a:schemeClr val="accent6">
            <a:tint val="40000"/>
            <a:alpha val="90000"/>
            <a:hueOff val="0"/>
            <a:satOff val="0"/>
            <a:lumOff val="0"/>
            <a:alphaOff val="0"/>
          </a:schemeClr>
        </a:solidFill>
        <a:ln w="38100" cap="flat" cmpd="sng" algn="ctr">
          <a:solidFill>
            <a:schemeClr val="accent6">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s-ES" sz="1600" b="0" i="0" kern="1200" dirty="0">
              <a:latin typeface="Calibri" panose="020F0502020204030204" pitchFamily="34" charset="0"/>
              <a:cs typeface="Calibri" panose="020F0502020204030204" pitchFamily="34" charset="0"/>
            </a:rPr>
            <a:t>Debe medirse y estar referido a un plazo acorde al objetivo, y establecer correctamente la periodicidad de la medida y del análisis.</a:t>
          </a:r>
          <a:endParaRPr lang="es-PE" sz="1600" kern="1200" dirty="0">
            <a:latin typeface="Calibri" panose="020F0502020204030204" pitchFamily="34" charset="0"/>
            <a:cs typeface="Calibri" panose="020F0502020204030204" pitchFamily="34" charset="0"/>
          </a:endParaRPr>
        </a:p>
      </dsp:txBody>
      <dsp:txXfrm rot="-5400000">
        <a:off x="3068163" y="3389941"/>
        <a:ext cx="5424019" cy="563693"/>
      </dsp:txXfrm>
    </dsp:sp>
    <dsp:sp modelId="{C69D8CF5-D671-4D21-BCD4-553454271370}">
      <dsp:nvSpPr>
        <dsp:cNvPr id="0" name=""/>
        <dsp:cNvSpPr/>
      </dsp:nvSpPr>
      <dsp:spPr>
        <a:xfrm>
          <a:off x="0" y="3281362"/>
          <a:ext cx="3068163" cy="780851"/>
        </a:xfrm>
        <a:prstGeom prst="roundRect">
          <a:avLst/>
        </a:prstGeom>
        <a:solidFill>
          <a:schemeClr val="accent6">
            <a:hueOff val="0"/>
            <a:satOff val="0"/>
            <a:lumOff val="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s-PE" sz="1600" b="1" i="0" kern="1200" dirty="0">
              <a:latin typeface="Calibri" panose="020F0502020204030204" pitchFamily="34" charset="0"/>
              <a:cs typeface="Calibri" panose="020F0502020204030204" pitchFamily="34" charset="0"/>
            </a:rPr>
            <a:t>Acotado en el tiempo</a:t>
          </a:r>
          <a:endParaRPr lang="es-PE" sz="1600" b="1" kern="1200" dirty="0">
            <a:latin typeface="Calibri" panose="020F0502020204030204" pitchFamily="34" charset="0"/>
            <a:cs typeface="Calibri" panose="020F0502020204030204" pitchFamily="34" charset="0"/>
          </a:endParaRPr>
        </a:p>
      </dsp:txBody>
      <dsp:txXfrm>
        <a:off x="38118" y="3319480"/>
        <a:ext cx="2991927" cy="70461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F7BD4F-0178-4235-A261-F0BF708963EC}">
      <dsp:nvSpPr>
        <dsp:cNvPr id="0" name=""/>
        <dsp:cNvSpPr/>
      </dsp:nvSpPr>
      <dsp:spPr>
        <a:xfrm>
          <a:off x="3164" y="1002"/>
          <a:ext cx="1902829" cy="761131"/>
        </a:xfrm>
        <a:prstGeom prst="rect">
          <a:avLst/>
        </a:prstGeom>
        <a:solidFill>
          <a:schemeClr val="accent3">
            <a:hueOff val="0"/>
            <a:satOff val="0"/>
            <a:lumOff val="0"/>
            <a:alphaOff val="0"/>
          </a:schemeClr>
        </a:solidFill>
        <a:ln w="381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s-ES" sz="1400" b="1" kern="1200" dirty="0">
              <a:latin typeface="Calibri" panose="020F0502020204030204" pitchFamily="34" charset="0"/>
              <a:cs typeface="Calibri" panose="020F0502020204030204" pitchFamily="34" charset="0"/>
            </a:rPr>
            <a:t>Valores</a:t>
          </a:r>
          <a:endParaRPr lang="es-PE" sz="1400" b="1" kern="1200" dirty="0">
            <a:latin typeface="Calibri" panose="020F0502020204030204" pitchFamily="34" charset="0"/>
            <a:cs typeface="Calibri" panose="020F0502020204030204" pitchFamily="34" charset="0"/>
          </a:endParaRPr>
        </a:p>
      </dsp:txBody>
      <dsp:txXfrm>
        <a:off x="3164" y="1002"/>
        <a:ext cx="1902829" cy="761131"/>
      </dsp:txXfrm>
    </dsp:sp>
    <dsp:sp modelId="{AEF60B78-563A-455E-9C80-39C8316AB15A}">
      <dsp:nvSpPr>
        <dsp:cNvPr id="0" name=""/>
        <dsp:cNvSpPr/>
      </dsp:nvSpPr>
      <dsp:spPr>
        <a:xfrm>
          <a:off x="3164" y="762134"/>
          <a:ext cx="1902829" cy="3300862"/>
        </a:xfrm>
        <a:prstGeom prst="rect">
          <a:avLst/>
        </a:prstGeom>
        <a:solidFill>
          <a:schemeClr val="accent3">
            <a:tint val="40000"/>
            <a:alpha val="90000"/>
            <a:hueOff val="0"/>
            <a:satOff val="0"/>
            <a:lumOff val="0"/>
            <a:alphaOff val="0"/>
          </a:schemeClr>
        </a:solidFill>
        <a:ln w="381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s-ES" sz="1300" b="0" i="0" kern="1200">
              <a:effectLst/>
              <a:latin typeface="Calibri" panose="020F0502020204030204" pitchFamily="34" charset="0"/>
              <a:ea typeface="+mn-ea"/>
              <a:cs typeface="Calibri" panose="020F0502020204030204" pitchFamily="34" charset="0"/>
            </a:rPr>
            <a:t>Son medidas cuantificables que permiten evaluar el rendimiento de los procesos y analizar si los objetivos se han cumplido.</a:t>
          </a:r>
          <a:endParaRPr lang="es-PE" sz="1300" kern="1200" dirty="0">
            <a:latin typeface="Calibri" panose="020F0502020204030204" pitchFamily="34" charset="0"/>
            <a:cs typeface="Calibri" panose="020F0502020204030204" pitchFamily="34" charset="0"/>
          </a:endParaRPr>
        </a:p>
        <a:p>
          <a:pPr marL="114300" lvl="1" indent="-114300" algn="l" defTabSz="577850">
            <a:lnSpc>
              <a:spcPct val="90000"/>
            </a:lnSpc>
            <a:spcBef>
              <a:spcPct val="0"/>
            </a:spcBef>
            <a:spcAft>
              <a:spcPct val="15000"/>
            </a:spcAft>
            <a:buChar char="•"/>
          </a:pPr>
          <a:r>
            <a:rPr lang="es-ES" sz="1300" b="1" kern="1200" dirty="0">
              <a:latin typeface="Calibri" panose="020F0502020204030204" pitchFamily="34" charset="0"/>
              <a:cs typeface="Calibri" panose="020F0502020204030204" pitchFamily="34" charset="0"/>
            </a:rPr>
            <a:t>Ejemplo</a:t>
          </a:r>
          <a:r>
            <a:rPr lang="es-ES" sz="1300" kern="1200" dirty="0">
              <a:latin typeface="Calibri" panose="020F0502020204030204" pitchFamily="34" charset="0"/>
              <a:cs typeface="Calibri" panose="020F0502020204030204" pitchFamily="34" charset="0"/>
            </a:rPr>
            <a:t>: En una empresa de distribución y logística, un “valor” podría ser el tiempo empleado en realizar los repartos. El objetivo sería "Reducir el tiempo medio de reparto en un 15% en el próximo trimestre".</a:t>
          </a:r>
          <a:endParaRPr lang="es-PE" sz="1300" kern="1200" dirty="0">
            <a:latin typeface="Calibri" panose="020F0502020204030204" pitchFamily="34" charset="0"/>
            <a:cs typeface="Calibri" panose="020F0502020204030204" pitchFamily="34" charset="0"/>
          </a:endParaRPr>
        </a:p>
      </dsp:txBody>
      <dsp:txXfrm>
        <a:off x="3164" y="762134"/>
        <a:ext cx="1902829" cy="3300862"/>
      </dsp:txXfrm>
    </dsp:sp>
    <dsp:sp modelId="{45DC61D8-0C1B-4F35-8A35-F889EC8446B8}">
      <dsp:nvSpPr>
        <dsp:cNvPr id="0" name=""/>
        <dsp:cNvSpPr/>
      </dsp:nvSpPr>
      <dsp:spPr>
        <a:xfrm>
          <a:off x="2172389" y="1002"/>
          <a:ext cx="1902829" cy="761131"/>
        </a:xfrm>
        <a:prstGeom prst="rect">
          <a:avLst/>
        </a:prstGeom>
        <a:solidFill>
          <a:schemeClr val="accent3">
            <a:hueOff val="3750088"/>
            <a:satOff val="-5627"/>
            <a:lumOff val="-915"/>
            <a:alphaOff val="0"/>
          </a:schemeClr>
        </a:solidFill>
        <a:ln w="38100" cap="flat" cmpd="sng" algn="ctr">
          <a:solidFill>
            <a:schemeClr val="accent3">
              <a:hueOff val="3750088"/>
              <a:satOff val="-5627"/>
              <a:lumOff val="-91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s-ES" sz="1400" b="1" kern="1200" dirty="0">
              <a:latin typeface="Calibri" panose="020F0502020204030204" pitchFamily="34" charset="0"/>
              <a:cs typeface="Calibri" panose="020F0502020204030204" pitchFamily="34" charset="0"/>
            </a:rPr>
            <a:t>Unidades</a:t>
          </a:r>
          <a:endParaRPr lang="es-PE" sz="1400" b="1" kern="1200" dirty="0">
            <a:latin typeface="Calibri" panose="020F0502020204030204" pitchFamily="34" charset="0"/>
            <a:cs typeface="Calibri" panose="020F0502020204030204" pitchFamily="34" charset="0"/>
          </a:endParaRPr>
        </a:p>
      </dsp:txBody>
      <dsp:txXfrm>
        <a:off x="2172389" y="1002"/>
        <a:ext cx="1902829" cy="761131"/>
      </dsp:txXfrm>
    </dsp:sp>
    <dsp:sp modelId="{AE7CA31F-5FED-4A04-8593-422B3356680F}">
      <dsp:nvSpPr>
        <dsp:cNvPr id="0" name=""/>
        <dsp:cNvSpPr/>
      </dsp:nvSpPr>
      <dsp:spPr>
        <a:xfrm>
          <a:off x="2172389" y="762134"/>
          <a:ext cx="1902829" cy="3300862"/>
        </a:xfrm>
        <a:prstGeom prst="rect">
          <a:avLst/>
        </a:prstGeom>
        <a:solidFill>
          <a:schemeClr val="accent3">
            <a:tint val="40000"/>
            <a:alpha val="90000"/>
            <a:hueOff val="3572285"/>
            <a:satOff val="-4598"/>
            <a:lumOff val="-358"/>
            <a:alphaOff val="0"/>
          </a:schemeClr>
        </a:solidFill>
        <a:ln w="38100" cap="flat" cmpd="sng" algn="ctr">
          <a:solidFill>
            <a:schemeClr val="accent3">
              <a:tint val="40000"/>
              <a:alpha val="90000"/>
              <a:hueOff val="3572285"/>
              <a:satOff val="-4598"/>
              <a:lumOff val="-35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s-ES" sz="1300" b="0" i="0" kern="1200" dirty="0">
              <a:latin typeface="Calibri" panose="020F0502020204030204" pitchFamily="34" charset="0"/>
              <a:cs typeface="Calibri" panose="020F0502020204030204" pitchFamily="34" charset="0"/>
            </a:rPr>
            <a:t>Son medidas cuantitativas que pueden variar dependiendo del contexto. </a:t>
          </a:r>
          <a:endParaRPr lang="es-PE" sz="1300" kern="1200" dirty="0">
            <a:latin typeface="Calibri" panose="020F0502020204030204" pitchFamily="34" charset="0"/>
            <a:cs typeface="Calibri" panose="020F0502020204030204" pitchFamily="34" charset="0"/>
          </a:endParaRPr>
        </a:p>
        <a:p>
          <a:pPr marL="114300" lvl="1" indent="-114300" algn="l" defTabSz="577850">
            <a:lnSpc>
              <a:spcPct val="90000"/>
            </a:lnSpc>
            <a:spcBef>
              <a:spcPct val="0"/>
            </a:spcBef>
            <a:spcAft>
              <a:spcPct val="15000"/>
            </a:spcAft>
            <a:buChar char="•"/>
          </a:pPr>
          <a:r>
            <a:rPr lang="es-ES" sz="1300" b="1" i="0" kern="1200" dirty="0">
              <a:latin typeface="Calibri" panose="020F0502020204030204" pitchFamily="34" charset="0"/>
              <a:cs typeface="Calibri" panose="020F0502020204030204" pitchFamily="34" charset="0"/>
            </a:rPr>
            <a:t>Ejemplo</a:t>
          </a:r>
          <a:r>
            <a:rPr lang="es-ES" sz="1300" b="0" i="0" kern="1200" dirty="0">
              <a:latin typeface="Calibri" panose="020F0502020204030204" pitchFamily="34" charset="0"/>
              <a:cs typeface="Calibri" panose="020F0502020204030204" pitchFamily="34" charset="0"/>
            </a:rPr>
            <a:t>, en un contexto de ventas, el indicador sería “unidades vendidas”, y el objetivo sería “Aumentar las unidades vendidas en un 20% en el próximo trimestre”.</a:t>
          </a:r>
          <a:endParaRPr lang="es-PE" sz="1300" kern="1200" dirty="0">
            <a:latin typeface="Calibri" panose="020F0502020204030204" pitchFamily="34" charset="0"/>
            <a:cs typeface="Calibri" panose="020F0502020204030204" pitchFamily="34" charset="0"/>
          </a:endParaRPr>
        </a:p>
      </dsp:txBody>
      <dsp:txXfrm>
        <a:off x="2172389" y="762134"/>
        <a:ext cx="1902829" cy="3300862"/>
      </dsp:txXfrm>
    </dsp:sp>
    <dsp:sp modelId="{DC5BFB13-0E0B-4E81-BE24-3EE60EEC3D90}">
      <dsp:nvSpPr>
        <dsp:cNvPr id="0" name=""/>
        <dsp:cNvSpPr/>
      </dsp:nvSpPr>
      <dsp:spPr>
        <a:xfrm>
          <a:off x="4341615" y="1002"/>
          <a:ext cx="1902829" cy="761131"/>
        </a:xfrm>
        <a:prstGeom prst="rect">
          <a:avLst/>
        </a:prstGeom>
        <a:solidFill>
          <a:schemeClr val="accent3">
            <a:hueOff val="7500176"/>
            <a:satOff val="-11253"/>
            <a:lumOff val="-1830"/>
            <a:alphaOff val="0"/>
          </a:schemeClr>
        </a:solidFill>
        <a:ln w="38100" cap="flat" cmpd="sng" algn="ctr">
          <a:solidFill>
            <a:schemeClr val="accent3">
              <a:hueOff val="7500176"/>
              <a:satOff val="-11253"/>
              <a:lumOff val="-183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s-ES" sz="1400" b="1" kern="1200" dirty="0">
              <a:latin typeface="Calibri" panose="020F0502020204030204" pitchFamily="34" charset="0"/>
              <a:cs typeface="Calibri" panose="020F0502020204030204" pitchFamily="34" charset="0"/>
            </a:rPr>
            <a:t>Índices</a:t>
          </a:r>
          <a:endParaRPr lang="es-PE" sz="1400" b="1" kern="1200" dirty="0">
            <a:latin typeface="Calibri" panose="020F0502020204030204" pitchFamily="34" charset="0"/>
            <a:cs typeface="Calibri" panose="020F0502020204030204" pitchFamily="34" charset="0"/>
          </a:endParaRPr>
        </a:p>
      </dsp:txBody>
      <dsp:txXfrm>
        <a:off x="4341615" y="1002"/>
        <a:ext cx="1902829" cy="761131"/>
      </dsp:txXfrm>
    </dsp:sp>
    <dsp:sp modelId="{C5E9B9FE-C54F-4632-8F18-098DF33B8508}">
      <dsp:nvSpPr>
        <dsp:cNvPr id="0" name=""/>
        <dsp:cNvSpPr/>
      </dsp:nvSpPr>
      <dsp:spPr>
        <a:xfrm>
          <a:off x="4341615" y="762134"/>
          <a:ext cx="1902829" cy="3300862"/>
        </a:xfrm>
        <a:prstGeom prst="rect">
          <a:avLst/>
        </a:prstGeom>
        <a:solidFill>
          <a:schemeClr val="accent3">
            <a:tint val="40000"/>
            <a:alpha val="90000"/>
            <a:hueOff val="7144569"/>
            <a:satOff val="-9195"/>
            <a:lumOff val="-717"/>
            <a:alphaOff val="0"/>
          </a:schemeClr>
        </a:solidFill>
        <a:ln w="38100" cap="flat" cmpd="sng" algn="ctr">
          <a:solidFill>
            <a:schemeClr val="accent3">
              <a:tint val="40000"/>
              <a:alpha val="90000"/>
              <a:hueOff val="7144569"/>
              <a:satOff val="-9195"/>
              <a:lumOff val="-7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s-ES" sz="1300" b="0" i="0" kern="1200" dirty="0">
              <a:latin typeface="Calibri" panose="020F0502020204030204" pitchFamily="34" charset="0"/>
              <a:cs typeface="Calibri" panose="020F0502020204030204" pitchFamily="34" charset="0"/>
            </a:rPr>
            <a:t>Son medidas comparativas que se utilizan para analizar el rendimiento. </a:t>
          </a:r>
          <a:endParaRPr lang="es-PE" sz="1300" kern="1200" dirty="0">
            <a:latin typeface="Calibri" panose="020F0502020204030204" pitchFamily="34" charset="0"/>
            <a:cs typeface="Calibri" panose="020F0502020204030204" pitchFamily="34" charset="0"/>
          </a:endParaRPr>
        </a:p>
        <a:p>
          <a:pPr marL="114300" lvl="1" indent="-114300" algn="l" defTabSz="577850">
            <a:lnSpc>
              <a:spcPct val="90000"/>
            </a:lnSpc>
            <a:spcBef>
              <a:spcPct val="0"/>
            </a:spcBef>
            <a:spcAft>
              <a:spcPct val="15000"/>
            </a:spcAft>
            <a:buChar char="•"/>
          </a:pPr>
          <a:r>
            <a:rPr lang="es-ES" sz="1300" b="1" i="0" kern="1200" dirty="0">
              <a:latin typeface="Calibri" panose="020F0502020204030204" pitchFamily="34" charset="0"/>
              <a:cs typeface="Calibri" panose="020F0502020204030204" pitchFamily="34" charset="0"/>
            </a:rPr>
            <a:t>Ejemplo</a:t>
          </a:r>
          <a:r>
            <a:rPr lang="es-ES" sz="1300" b="0" i="0" kern="1200" dirty="0">
              <a:latin typeface="Calibri" panose="020F0502020204030204" pitchFamily="34" charset="0"/>
              <a:cs typeface="Calibri" panose="020F0502020204030204" pitchFamily="34" charset="0"/>
            </a:rPr>
            <a:t>: “índice de satisfacción del cliente”, y el objetivo “Mejorar el índice de satisfacción del cliente en un 15% en los próximos 6 meses”.</a:t>
          </a:r>
          <a:endParaRPr lang="es-PE" sz="1300" kern="1200" dirty="0">
            <a:latin typeface="Calibri" panose="020F0502020204030204" pitchFamily="34" charset="0"/>
            <a:cs typeface="Calibri" panose="020F0502020204030204" pitchFamily="34" charset="0"/>
          </a:endParaRPr>
        </a:p>
      </dsp:txBody>
      <dsp:txXfrm>
        <a:off x="4341615" y="762134"/>
        <a:ext cx="1902829" cy="3300862"/>
      </dsp:txXfrm>
    </dsp:sp>
    <dsp:sp modelId="{28024043-92D5-4ABC-86B4-E2D5757A4ECA}">
      <dsp:nvSpPr>
        <dsp:cNvPr id="0" name=""/>
        <dsp:cNvSpPr/>
      </dsp:nvSpPr>
      <dsp:spPr>
        <a:xfrm>
          <a:off x="6510840" y="1002"/>
          <a:ext cx="1902829" cy="761131"/>
        </a:xfrm>
        <a:prstGeom prst="rect">
          <a:avLst/>
        </a:prstGeom>
        <a:solidFill>
          <a:schemeClr val="accent3">
            <a:hueOff val="11250264"/>
            <a:satOff val="-16880"/>
            <a:lumOff val="-2745"/>
            <a:alphaOff val="0"/>
          </a:schemeClr>
        </a:solidFill>
        <a:ln w="381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s-ES" sz="1400" b="1" kern="1200" dirty="0">
              <a:latin typeface="Calibri" panose="020F0502020204030204" pitchFamily="34" charset="0"/>
              <a:cs typeface="Calibri" panose="020F0502020204030204" pitchFamily="34" charset="0"/>
            </a:rPr>
            <a:t>Series Estadísticas</a:t>
          </a:r>
          <a:endParaRPr lang="es-PE" sz="1400" b="1" kern="1200" dirty="0">
            <a:latin typeface="Calibri" panose="020F0502020204030204" pitchFamily="34" charset="0"/>
            <a:cs typeface="Calibri" panose="020F0502020204030204" pitchFamily="34" charset="0"/>
          </a:endParaRPr>
        </a:p>
      </dsp:txBody>
      <dsp:txXfrm>
        <a:off x="6510840" y="1002"/>
        <a:ext cx="1902829" cy="761131"/>
      </dsp:txXfrm>
    </dsp:sp>
    <dsp:sp modelId="{3F6A5801-690D-4667-B451-0714F677DE79}">
      <dsp:nvSpPr>
        <dsp:cNvPr id="0" name=""/>
        <dsp:cNvSpPr/>
      </dsp:nvSpPr>
      <dsp:spPr>
        <a:xfrm>
          <a:off x="6510840" y="762134"/>
          <a:ext cx="1902829" cy="3300862"/>
        </a:xfrm>
        <a:prstGeom prst="rect">
          <a:avLst/>
        </a:prstGeom>
        <a:solidFill>
          <a:schemeClr val="accent3">
            <a:tint val="40000"/>
            <a:alpha val="90000"/>
            <a:hueOff val="10716854"/>
            <a:satOff val="-13793"/>
            <a:lumOff val="-1075"/>
            <a:alphaOff val="0"/>
          </a:schemeClr>
        </a:solidFill>
        <a:ln w="38100" cap="flat" cmpd="sng" algn="ctr">
          <a:solidFill>
            <a:schemeClr val="accent3">
              <a:tint val="40000"/>
              <a:alpha val="90000"/>
              <a:hueOff val="10716854"/>
              <a:satOff val="-13793"/>
              <a:lumOff val="-107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s-ES" sz="1300" b="0" i="0" kern="1200" dirty="0">
              <a:latin typeface="Calibri" panose="020F0502020204030204" pitchFamily="34" charset="0"/>
              <a:cs typeface="Calibri" panose="020F0502020204030204" pitchFamily="34" charset="0"/>
            </a:rPr>
            <a:t>Son datos recopilados a lo largo del tiempo para analizar tendencias. </a:t>
          </a:r>
          <a:endParaRPr lang="es-PE" sz="1300" kern="1200" dirty="0">
            <a:latin typeface="Calibri" panose="020F0502020204030204" pitchFamily="34" charset="0"/>
            <a:cs typeface="Calibri" panose="020F0502020204030204" pitchFamily="34" charset="0"/>
          </a:endParaRPr>
        </a:p>
        <a:p>
          <a:pPr marL="114300" lvl="1" indent="-114300" algn="l" defTabSz="577850">
            <a:lnSpc>
              <a:spcPct val="90000"/>
            </a:lnSpc>
            <a:spcBef>
              <a:spcPct val="0"/>
            </a:spcBef>
            <a:spcAft>
              <a:spcPct val="15000"/>
            </a:spcAft>
            <a:buChar char="•"/>
          </a:pPr>
          <a:r>
            <a:rPr lang="es-ES" sz="1300" b="1" i="0" kern="1200" dirty="0">
              <a:latin typeface="Calibri" panose="020F0502020204030204" pitchFamily="34" charset="0"/>
              <a:cs typeface="Calibri" panose="020F0502020204030204" pitchFamily="34" charset="0"/>
            </a:rPr>
            <a:t>Ejemplo</a:t>
          </a:r>
          <a:r>
            <a:rPr lang="es-ES" sz="1300" b="0" i="0" kern="1200" dirty="0">
              <a:latin typeface="Calibri" panose="020F0502020204030204" pitchFamily="34" charset="0"/>
              <a:cs typeface="Calibri" panose="020F0502020204030204" pitchFamily="34" charset="0"/>
            </a:rPr>
            <a:t>: “ventas mensuales”, y el objetivo “Aumentar las ventas mensuales en un 10% cada mes durante el próximo año”.</a:t>
          </a:r>
          <a:endParaRPr lang="es-PE" sz="1300" kern="1200" dirty="0">
            <a:latin typeface="Calibri" panose="020F0502020204030204" pitchFamily="34" charset="0"/>
            <a:cs typeface="Calibri" panose="020F0502020204030204" pitchFamily="34" charset="0"/>
          </a:endParaRPr>
        </a:p>
      </dsp:txBody>
      <dsp:txXfrm>
        <a:off x="6510840" y="762134"/>
        <a:ext cx="1902829" cy="330086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005B60-FBD9-4C6A-964E-D5D93E4CE731}">
      <dsp:nvSpPr>
        <dsp:cNvPr id="0" name=""/>
        <dsp:cNvSpPr/>
      </dsp:nvSpPr>
      <dsp:spPr>
        <a:xfrm>
          <a:off x="0" y="230428"/>
          <a:ext cx="7856708" cy="921375"/>
        </a:xfrm>
        <a:prstGeom prst="rect">
          <a:avLst/>
        </a:prstGeom>
        <a:solidFill>
          <a:schemeClr val="lt1">
            <a:alpha val="90000"/>
            <a:hueOff val="0"/>
            <a:satOff val="0"/>
            <a:lumOff val="0"/>
            <a:alphaOff val="0"/>
          </a:schemeClr>
        </a:solidFill>
        <a:ln w="381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768" tIns="270764" rIns="609768" bIns="92456" numCol="1" spcCol="1270" anchor="t" anchorCtr="0">
          <a:noAutofit/>
        </a:bodyPr>
        <a:lstStyle/>
        <a:p>
          <a:pPr marL="114300" lvl="1" indent="-114300" algn="l" defTabSz="577850">
            <a:lnSpc>
              <a:spcPct val="90000"/>
            </a:lnSpc>
            <a:spcBef>
              <a:spcPct val="0"/>
            </a:spcBef>
            <a:spcAft>
              <a:spcPct val="15000"/>
            </a:spcAft>
            <a:buChar char="•"/>
          </a:pPr>
          <a:r>
            <a:rPr lang="es-ES" sz="1300" b="0" i="0" kern="1200" dirty="0">
              <a:solidFill>
                <a:schemeClr val="tx1"/>
              </a:solidFill>
              <a:effectLst/>
              <a:latin typeface="+mn-lt"/>
              <a:ea typeface="+mn-ea"/>
              <a:cs typeface="+mn-cs"/>
            </a:rPr>
            <a:t>Miden la cantidad de recursos utilizados para producir un resultado en un proceso. Capacidad para optimizar el uso de recursos. </a:t>
          </a:r>
          <a:endParaRPr lang="es-PE" sz="1300" kern="1200" dirty="0"/>
        </a:p>
        <a:p>
          <a:pPr marL="114300" lvl="1" indent="-114300" algn="l" defTabSz="577850">
            <a:lnSpc>
              <a:spcPct val="90000"/>
            </a:lnSpc>
            <a:spcBef>
              <a:spcPct val="0"/>
            </a:spcBef>
            <a:spcAft>
              <a:spcPct val="15000"/>
            </a:spcAft>
            <a:buChar char="•"/>
          </a:pPr>
          <a:r>
            <a:rPr lang="es-ES" sz="1300" b="1" i="0" u="sng" kern="1200" dirty="0">
              <a:solidFill>
                <a:schemeClr val="tx1"/>
              </a:solidFill>
              <a:effectLst/>
              <a:latin typeface="+mn-lt"/>
              <a:ea typeface="+mn-ea"/>
              <a:cs typeface="+mn-cs"/>
            </a:rPr>
            <a:t>Ejemplo</a:t>
          </a:r>
          <a:r>
            <a:rPr lang="es-ES" sz="1300" b="0" i="0" kern="1200" dirty="0">
              <a:solidFill>
                <a:schemeClr val="tx1"/>
              </a:solidFill>
              <a:effectLst/>
              <a:latin typeface="+mn-lt"/>
              <a:ea typeface="+mn-ea"/>
              <a:cs typeface="+mn-cs"/>
            </a:rPr>
            <a:t>: El tiempo que se tarda en procesar un pedido.</a:t>
          </a:r>
          <a:endParaRPr lang="es-PE" sz="1300" kern="1200" dirty="0"/>
        </a:p>
      </dsp:txBody>
      <dsp:txXfrm>
        <a:off x="0" y="230428"/>
        <a:ext cx="7856708" cy="921375"/>
      </dsp:txXfrm>
    </dsp:sp>
    <dsp:sp modelId="{81D65179-1DD6-4604-B5AB-D7C585137095}">
      <dsp:nvSpPr>
        <dsp:cNvPr id="0" name=""/>
        <dsp:cNvSpPr/>
      </dsp:nvSpPr>
      <dsp:spPr>
        <a:xfrm>
          <a:off x="392835" y="38548"/>
          <a:ext cx="5499695" cy="383760"/>
        </a:xfrm>
        <a:prstGeom prst="roundRect">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7875" tIns="0" rIns="207875" bIns="0" numCol="1" spcCol="1270" anchor="ctr" anchorCtr="0">
          <a:noAutofit/>
        </a:bodyPr>
        <a:lstStyle/>
        <a:p>
          <a:pPr marL="0" lvl="0" indent="0" algn="l" defTabSz="577850">
            <a:lnSpc>
              <a:spcPct val="90000"/>
            </a:lnSpc>
            <a:spcBef>
              <a:spcPct val="0"/>
            </a:spcBef>
            <a:spcAft>
              <a:spcPct val="35000"/>
            </a:spcAft>
            <a:buNone/>
          </a:pPr>
          <a:r>
            <a:rPr lang="es-ES" sz="1300" b="1" i="0" kern="1200" dirty="0">
              <a:solidFill>
                <a:schemeClr val="tx1"/>
              </a:solidFill>
              <a:effectLst/>
              <a:latin typeface="+mn-lt"/>
              <a:ea typeface="+mn-ea"/>
              <a:cs typeface="+mn-cs"/>
            </a:rPr>
            <a:t>Indicadores de eficiencia</a:t>
          </a:r>
          <a:endParaRPr lang="es-PE" sz="1300" kern="1200" dirty="0"/>
        </a:p>
      </dsp:txBody>
      <dsp:txXfrm>
        <a:off x="411569" y="57282"/>
        <a:ext cx="5462227" cy="346292"/>
      </dsp:txXfrm>
    </dsp:sp>
    <dsp:sp modelId="{03982AEA-FEB5-451C-B23D-A081ACB05534}">
      <dsp:nvSpPr>
        <dsp:cNvPr id="0" name=""/>
        <dsp:cNvSpPr/>
      </dsp:nvSpPr>
      <dsp:spPr>
        <a:xfrm>
          <a:off x="0" y="1413884"/>
          <a:ext cx="7856708" cy="921375"/>
        </a:xfrm>
        <a:prstGeom prst="rect">
          <a:avLst/>
        </a:prstGeom>
        <a:solidFill>
          <a:schemeClr val="lt1">
            <a:alpha val="90000"/>
            <a:hueOff val="0"/>
            <a:satOff val="0"/>
            <a:lumOff val="0"/>
            <a:alphaOff val="0"/>
          </a:schemeClr>
        </a:solidFill>
        <a:ln w="38100" cap="flat" cmpd="sng" algn="ctr">
          <a:solidFill>
            <a:schemeClr val="accent3">
              <a:hueOff val="3750088"/>
              <a:satOff val="-5627"/>
              <a:lumOff val="-91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768" tIns="270764" rIns="609768" bIns="92456" numCol="1" spcCol="1270" anchor="t" anchorCtr="0">
          <a:noAutofit/>
        </a:bodyPr>
        <a:lstStyle/>
        <a:p>
          <a:pPr marL="114300" lvl="1" indent="-114300" algn="l" defTabSz="577850">
            <a:lnSpc>
              <a:spcPct val="90000"/>
            </a:lnSpc>
            <a:spcBef>
              <a:spcPct val="0"/>
            </a:spcBef>
            <a:spcAft>
              <a:spcPct val="15000"/>
            </a:spcAft>
            <a:buChar char="•"/>
          </a:pPr>
          <a:r>
            <a:rPr lang="es-ES" sz="1300" b="0" i="0" kern="1200" dirty="0">
              <a:solidFill>
                <a:schemeClr val="tx1"/>
              </a:solidFill>
              <a:effectLst/>
              <a:latin typeface="+mn-lt"/>
              <a:ea typeface="+mn-ea"/>
              <a:cs typeface="+mn-cs"/>
            </a:rPr>
            <a:t>Mide </a:t>
          </a:r>
          <a:r>
            <a:rPr lang="es-ES" sz="1300" b="0" i="0" kern="1200" dirty="0"/>
            <a:t>el porcentaje de tareas o proyectos que se completan con éxito. Habilidad para alcanzar un objetivo específico.</a:t>
          </a:r>
          <a:endParaRPr lang="es-PE" sz="1300" kern="1200" dirty="0"/>
        </a:p>
        <a:p>
          <a:pPr marL="114300" lvl="1" indent="-114300" algn="l" defTabSz="577850">
            <a:lnSpc>
              <a:spcPct val="90000"/>
            </a:lnSpc>
            <a:spcBef>
              <a:spcPct val="0"/>
            </a:spcBef>
            <a:spcAft>
              <a:spcPct val="15000"/>
            </a:spcAft>
            <a:buChar char="•"/>
          </a:pPr>
          <a:r>
            <a:rPr lang="es-ES" sz="1300" b="1" i="0" u="sng" kern="1200" dirty="0">
              <a:solidFill>
                <a:schemeClr val="tx1"/>
              </a:solidFill>
              <a:effectLst/>
              <a:latin typeface="+mn-lt"/>
              <a:ea typeface="+mn-ea"/>
              <a:cs typeface="+mn-cs"/>
            </a:rPr>
            <a:t>Ejemplo</a:t>
          </a:r>
          <a:r>
            <a:rPr lang="es-ES" sz="1300" b="0" i="0" kern="1200" dirty="0">
              <a:solidFill>
                <a:schemeClr val="tx1"/>
              </a:solidFill>
              <a:effectLst/>
              <a:latin typeface="+mn-lt"/>
              <a:ea typeface="+mn-ea"/>
              <a:cs typeface="+mn-cs"/>
            </a:rPr>
            <a:t> </a:t>
          </a:r>
          <a:r>
            <a:rPr lang="es-ES" sz="1300" b="0" i="0" kern="1200" dirty="0"/>
            <a:t>Tasa de éxito en una campaña de marketing</a:t>
          </a:r>
          <a:r>
            <a:rPr lang="es-ES" sz="1300" b="0" i="0" kern="1200" dirty="0">
              <a:solidFill>
                <a:schemeClr val="tx1"/>
              </a:solidFill>
              <a:effectLst/>
              <a:latin typeface="+mn-lt"/>
              <a:ea typeface="+mn-ea"/>
              <a:cs typeface="+mn-cs"/>
            </a:rPr>
            <a:t>.</a:t>
          </a:r>
          <a:endParaRPr lang="es-PE" sz="1300" b="0" kern="1200" dirty="0"/>
        </a:p>
      </dsp:txBody>
      <dsp:txXfrm>
        <a:off x="0" y="1413884"/>
        <a:ext cx="7856708" cy="921375"/>
      </dsp:txXfrm>
    </dsp:sp>
    <dsp:sp modelId="{EAB2A497-ED2B-4ED7-AA26-6016082ED048}">
      <dsp:nvSpPr>
        <dsp:cNvPr id="0" name=""/>
        <dsp:cNvSpPr/>
      </dsp:nvSpPr>
      <dsp:spPr>
        <a:xfrm>
          <a:off x="392835" y="1222004"/>
          <a:ext cx="5499695" cy="383760"/>
        </a:xfrm>
        <a:prstGeom prst="roundRect">
          <a:avLst/>
        </a:prstGeom>
        <a:solidFill>
          <a:schemeClr val="accent3">
            <a:hueOff val="3750088"/>
            <a:satOff val="-5627"/>
            <a:lumOff val="-915"/>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7875" tIns="0" rIns="207875" bIns="0" numCol="1" spcCol="1270" anchor="ctr" anchorCtr="0">
          <a:noAutofit/>
        </a:bodyPr>
        <a:lstStyle/>
        <a:p>
          <a:pPr marL="0" lvl="0" indent="0" algn="l" defTabSz="577850">
            <a:lnSpc>
              <a:spcPct val="90000"/>
            </a:lnSpc>
            <a:spcBef>
              <a:spcPct val="0"/>
            </a:spcBef>
            <a:spcAft>
              <a:spcPct val="35000"/>
            </a:spcAft>
            <a:buNone/>
          </a:pPr>
          <a:r>
            <a:rPr lang="es-ES" sz="1300" b="1" i="0" kern="1200" dirty="0">
              <a:solidFill>
                <a:schemeClr val="tx1"/>
              </a:solidFill>
              <a:effectLst/>
              <a:latin typeface="+mn-lt"/>
              <a:ea typeface="+mn-ea"/>
              <a:cs typeface="+mn-cs"/>
            </a:rPr>
            <a:t>Indicadores de Eficacia</a:t>
          </a:r>
          <a:endParaRPr lang="es-PE" sz="1300" kern="1200" dirty="0"/>
        </a:p>
      </dsp:txBody>
      <dsp:txXfrm>
        <a:off x="411569" y="1240738"/>
        <a:ext cx="5462227" cy="346292"/>
      </dsp:txXfrm>
    </dsp:sp>
    <dsp:sp modelId="{A5507CB2-AFE3-4D3C-8FE1-7730289BB14A}">
      <dsp:nvSpPr>
        <dsp:cNvPr id="0" name=""/>
        <dsp:cNvSpPr/>
      </dsp:nvSpPr>
      <dsp:spPr>
        <a:xfrm>
          <a:off x="0" y="2597339"/>
          <a:ext cx="7856708" cy="921375"/>
        </a:xfrm>
        <a:prstGeom prst="rect">
          <a:avLst/>
        </a:prstGeom>
        <a:solidFill>
          <a:schemeClr val="lt1">
            <a:alpha val="90000"/>
            <a:hueOff val="0"/>
            <a:satOff val="0"/>
            <a:lumOff val="0"/>
            <a:alphaOff val="0"/>
          </a:schemeClr>
        </a:solidFill>
        <a:ln w="38100" cap="flat" cmpd="sng" algn="ctr">
          <a:solidFill>
            <a:schemeClr val="accent3">
              <a:hueOff val="7500176"/>
              <a:satOff val="-11253"/>
              <a:lumOff val="-183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768" tIns="270764" rIns="609768" bIns="92456" numCol="1" spcCol="1270" anchor="t" anchorCtr="0">
          <a:noAutofit/>
        </a:bodyPr>
        <a:lstStyle/>
        <a:p>
          <a:pPr marL="114300" lvl="1" indent="-114300" algn="l" defTabSz="577850">
            <a:lnSpc>
              <a:spcPct val="90000"/>
            </a:lnSpc>
            <a:spcBef>
              <a:spcPct val="0"/>
            </a:spcBef>
            <a:spcAft>
              <a:spcPct val="15000"/>
            </a:spcAft>
            <a:buChar char="•"/>
          </a:pPr>
          <a:r>
            <a:rPr lang="es-ES" sz="1300" b="0" i="0" kern="1200" dirty="0">
              <a:solidFill>
                <a:schemeClr val="tx1"/>
              </a:solidFill>
              <a:effectLst/>
              <a:latin typeface="+mn-lt"/>
              <a:ea typeface="+mn-ea"/>
              <a:cs typeface="+mn-cs"/>
            </a:rPr>
            <a:t>Miden el grado en que se alcanzan los resultados deseados.</a:t>
          </a:r>
          <a:r>
            <a:rPr lang="es-ES" sz="1300" kern="1200" dirty="0"/>
            <a:t> Es el equilibrio entre la eficacia y la eficiencia para alcanzar un objetivo.</a:t>
          </a:r>
          <a:r>
            <a:rPr lang="es-ES" sz="1300" b="0" i="0" kern="1200" dirty="0">
              <a:solidFill>
                <a:schemeClr val="tx1"/>
              </a:solidFill>
              <a:effectLst/>
              <a:latin typeface="+mn-lt"/>
              <a:ea typeface="+mn-ea"/>
              <a:cs typeface="+mn-cs"/>
            </a:rPr>
            <a:t> </a:t>
          </a:r>
          <a:endParaRPr lang="es-PE" sz="1300" kern="1200" dirty="0"/>
        </a:p>
        <a:p>
          <a:pPr marL="114300" lvl="1" indent="-114300" algn="l" defTabSz="577850">
            <a:lnSpc>
              <a:spcPct val="90000"/>
            </a:lnSpc>
            <a:spcBef>
              <a:spcPct val="0"/>
            </a:spcBef>
            <a:spcAft>
              <a:spcPct val="15000"/>
            </a:spcAft>
            <a:buChar char="•"/>
          </a:pPr>
          <a:r>
            <a:rPr lang="es-ES" sz="1300" b="1" i="0" u="sng" kern="1200" dirty="0">
              <a:solidFill>
                <a:schemeClr val="tx1"/>
              </a:solidFill>
              <a:effectLst/>
              <a:latin typeface="+mn-lt"/>
              <a:ea typeface="+mn-ea"/>
              <a:cs typeface="+mn-cs"/>
            </a:rPr>
            <a:t>Ejemplo</a:t>
          </a:r>
          <a:r>
            <a:rPr lang="es-ES" sz="1300" b="0" i="0" kern="1200" dirty="0">
              <a:solidFill>
                <a:schemeClr val="tx1"/>
              </a:solidFill>
              <a:effectLst/>
              <a:latin typeface="+mn-lt"/>
              <a:ea typeface="+mn-ea"/>
              <a:cs typeface="+mn-cs"/>
            </a:rPr>
            <a:t>: El porcentaje de pedidos entregados de forma conforme al cliente.</a:t>
          </a:r>
          <a:endParaRPr lang="es-PE" sz="1300" kern="1200" dirty="0"/>
        </a:p>
      </dsp:txBody>
      <dsp:txXfrm>
        <a:off x="0" y="2597339"/>
        <a:ext cx="7856708" cy="921375"/>
      </dsp:txXfrm>
    </dsp:sp>
    <dsp:sp modelId="{34FA5900-B033-4B76-AD2F-EBEAD28EA875}">
      <dsp:nvSpPr>
        <dsp:cNvPr id="0" name=""/>
        <dsp:cNvSpPr/>
      </dsp:nvSpPr>
      <dsp:spPr>
        <a:xfrm>
          <a:off x="392835" y="2405459"/>
          <a:ext cx="5499695" cy="383760"/>
        </a:xfrm>
        <a:prstGeom prst="roundRect">
          <a:avLst/>
        </a:prstGeom>
        <a:solidFill>
          <a:schemeClr val="accent3">
            <a:hueOff val="7500176"/>
            <a:satOff val="-11253"/>
            <a:lumOff val="-1830"/>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7875" tIns="0" rIns="207875" bIns="0" numCol="1" spcCol="1270" anchor="ctr" anchorCtr="0">
          <a:noAutofit/>
        </a:bodyPr>
        <a:lstStyle/>
        <a:p>
          <a:pPr marL="0" lvl="0" indent="0" algn="l" defTabSz="577850">
            <a:lnSpc>
              <a:spcPct val="90000"/>
            </a:lnSpc>
            <a:spcBef>
              <a:spcPct val="0"/>
            </a:spcBef>
            <a:spcAft>
              <a:spcPct val="35000"/>
            </a:spcAft>
            <a:buNone/>
          </a:pPr>
          <a:r>
            <a:rPr lang="es-ES" sz="1300" b="1" i="0" kern="1200">
              <a:solidFill>
                <a:schemeClr val="tx1"/>
              </a:solidFill>
              <a:effectLst/>
              <a:latin typeface="+mn-lt"/>
              <a:ea typeface="+mn-ea"/>
              <a:cs typeface="+mn-cs"/>
            </a:rPr>
            <a:t>Indicadores de efectividad</a:t>
          </a:r>
          <a:endParaRPr lang="es-PE" sz="1300" b="0" kern="1200" dirty="0"/>
        </a:p>
      </dsp:txBody>
      <dsp:txXfrm>
        <a:off x="411569" y="2424193"/>
        <a:ext cx="5462227" cy="346292"/>
      </dsp:txXfrm>
    </dsp:sp>
    <dsp:sp modelId="{5714B339-91C5-41FE-8636-3E9833241901}">
      <dsp:nvSpPr>
        <dsp:cNvPr id="0" name=""/>
        <dsp:cNvSpPr/>
      </dsp:nvSpPr>
      <dsp:spPr>
        <a:xfrm>
          <a:off x="0" y="3780794"/>
          <a:ext cx="7856708" cy="737100"/>
        </a:xfrm>
        <a:prstGeom prst="rect">
          <a:avLst/>
        </a:prstGeom>
        <a:solidFill>
          <a:schemeClr val="lt1">
            <a:alpha val="90000"/>
            <a:hueOff val="0"/>
            <a:satOff val="0"/>
            <a:lumOff val="0"/>
            <a:alphaOff val="0"/>
          </a:schemeClr>
        </a:solidFill>
        <a:ln w="381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768" tIns="270764" rIns="609768" bIns="92456" numCol="1" spcCol="1270" anchor="t" anchorCtr="0">
          <a:noAutofit/>
        </a:bodyPr>
        <a:lstStyle/>
        <a:p>
          <a:pPr marL="114300" lvl="1" indent="-114300" algn="l" defTabSz="577850">
            <a:lnSpc>
              <a:spcPct val="90000"/>
            </a:lnSpc>
            <a:spcBef>
              <a:spcPct val="0"/>
            </a:spcBef>
            <a:spcAft>
              <a:spcPct val="15000"/>
            </a:spcAft>
            <a:buChar char="•"/>
          </a:pPr>
          <a:r>
            <a:rPr lang="es-ES" sz="1300" b="0" i="0" kern="1200" dirty="0">
              <a:solidFill>
                <a:schemeClr val="tx1"/>
              </a:solidFill>
              <a:effectLst/>
              <a:latin typeface="+mn-lt"/>
              <a:ea typeface="+mn-ea"/>
              <a:cs typeface="+mn-cs"/>
            </a:rPr>
            <a:t>Miden la relación entre la cantidad de salida producida y la cantidad de entrada utilizada. </a:t>
          </a:r>
          <a:endParaRPr lang="es-PE" sz="1300" kern="1200" dirty="0"/>
        </a:p>
        <a:p>
          <a:pPr marL="114300" lvl="1" indent="-114300" algn="l" defTabSz="577850">
            <a:lnSpc>
              <a:spcPct val="90000"/>
            </a:lnSpc>
            <a:spcBef>
              <a:spcPct val="0"/>
            </a:spcBef>
            <a:spcAft>
              <a:spcPct val="15000"/>
            </a:spcAft>
            <a:buChar char="•"/>
          </a:pPr>
          <a:r>
            <a:rPr lang="es-ES" sz="1300" b="1" i="0" u="sng" kern="1200" dirty="0">
              <a:solidFill>
                <a:schemeClr val="tx1"/>
              </a:solidFill>
              <a:effectLst/>
              <a:latin typeface="+mn-lt"/>
              <a:ea typeface="+mn-ea"/>
              <a:cs typeface="+mn-cs"/>
            </a:rPr>
            <a:t>Ejemplo:</a:t>
          </a:r>
          <a:r>
            <a:rPr lang="es-ES" sz="1300" b="0" i="0" kern="1200" dirty="0">
              <a:solidFill>
                <a:schemeClr val="tx1"/>
              </a:solidFill>
              <a:effectLst/>
              <a:latin typeface="+mn-lt"/>
              <a:ea typeface="+mn-ea"/>
              <a:cs typeface="+mn-cs"/>
            </a:rPr>
            <a:t> </a:t>
          </a:r>
          <a:r>
            <a:rPr lang="es-ES" sz="1300" b="0" i="0" kern="1200" dirty="0"/>
            <a:t>Producción por empleado en una línea de ensamblaje.</a:t>
          </a:r>
          <a:endParaRPr lang="es-PE" sz="1300" b="0" kern="1200" dirty="0"/>
        </a:p>
      </dsp:txBody>
      <dsp:txXfrm>
        <a:off x="0" y="3780794"/>
        <a:ext cx="7856708" cy="737100"/>
      </dsp:txXfrm>
    </dsp:sp>
    <dsp:sp modelId="{91E3C92D-7F4A-45DA-A2FD-BFCB34697864}">
      <dsp:nvSpPr>
        <dsp:cNvPr id="0" name=""/>
        <dsp:cNvSpPr/>
      </dsp:nvSpPr>
      <dsp:spPr>
        <a:xfrm>
          <a:off x="392835" y="3588914"/>
          <a:ext cx="5499695" cy="383760"/>
        </a:xfrm>
        <a:prstGeom prst="roundRect">
          <a:avLst/>
        </a:prstGeom>
        <a:solidFill>
          <a:schemeClr val="accent3">
            <a:hueOff val="11250264"/>
            <a:satOff val="-16880"/>
            <a:lumOff val="-2745"/>
            <a:alphaOff val="0"/>
          </a:schemeClr>
        </a:solidFill>
        <a:ln w="381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7875" tIns="0" rIns="207875" bIns="0" numCol="1" spcCol="1270" anchor="ctr" anchorCtr="0">
          <a:noAutofit/>
        </a:bodyPr>
        <a:lstStyle/>
        <a:p>
          <a:pPr marL="0" lvl="0" indent="0" algn="l" defTabSz="577850">
            <a:lnSpc>
              <a:spcPct val="90000"/>
            </a:lnSpc>
            <a:spcBef>
              <a:spcPct val="0"/>
            </a:spcBef>
            <a:spcAft>
              <a:spcPct val="35000"/>
            </a:spcAft>
            <a:buNone/>
          </a:pPr>
          <a:r>
            <a:rPr lang="es-ES" sz="1300" b="1" i="0" kern="1200" dirty="0">
              <a:solidFill>
                <a:schemeClr val="tx1"/>
              </a:solidFill>
              <a:effectLst/>
              <a:latin typeface="+mn-lt"/>
              <a:ea typeface="+mn-ea"/>
              <a:cs typeface="+mn-cs"/>
            </a:rPr>
            <a:t>Indicadores de productividad</a:t>
          </a:r>
          <a:endParaRPr lang="es-PE" sz="1300" kern="1200" dirty="0"/>
        </a:p>
      </dsp:txBody>
      <dsp:txXfrm>
        <a:off x="411569" y="3607648"/>
        <a:ext cx="5462227" cy="34629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E9892-FB3D-40CA-BADF-A943879F5584}">
      <dsp:nvSpPr>
        <dsp:cNvPr id="0" name=""/>
        <dsp:cNvSpPr/>
      </dsp:nvSpPr>
      <dsp:spPr>
        <a:xfrm>
          <a:off x="2531" y="27081"/>
          <a:ext cx="2468643" cy="802304"/>
        </a:xfrm>
        <a:prstGeom prst="rect">
          <a:avLst/>
        </a:prstGeom>
        <a:solidFill>
          <a:schemeClr val="accent2">
            <a:hueOff val="0"/>
            <a:satOff val="0"/>
            <a:lumOff val="0"/>
            <a:alphaOff val="0"/>
          </a:schemeClr>
        </a:solidFill>
        <a:ln w="381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s-ES_tradnl" sz="1600" b="1" kern="1200" dirty="0">
              <a:latin typeface="Calibri" panose="020F0502020204030204" pitchFamily="34" charset="0"/>
              <a:cs typeface="Calibri" panose="020F0502020204030204" pitchFamily="34" charset="0"/>
            </a:rPr>
            <a:t>Contar con objetivos y estrategias</a:t>
          </a:r>
          <a:endParaRPr lang="es-PE" sz="1600" kern="1200" dirty="0">
            <a:latin typeface="Calibri" panose="020F0502020204030204" pitchFamily="34" charset="0"/>
            <a:cs typeface="Calibri" panose="020F0502020204030204" pitchFamily="34" charset="0"/>
          </a:endParaRPr>
        </a:p>
      </dsp:txBody>
      <dsp:txXfrm>
        <a:off x="2531" y="27081"/>
        <a:ext cx="2468643" cy="802304"/>
      </dsp:txXfrm>
    </dsp:sp>
    <dsp:sp modelId="{B2CADDFB-0E3E-4DEF-9C4E-19A46347D93E}">
      <dsp:nvSpPr>
        <dsp:cNvPr id="0" name=""/>
        <dsp:cNvSpPr/>
      </dsp:nvSpPr>
      <dsp:spPr>
        <a:xfrm>
          <a:off x="2531" y="829385"/>
          <a:ext cx="2468643" cy="3207532"/>
        </a:xfrm>
        <a:prstGeom prst="rect">
          <a:avLst/>
        </a:prstGeom>
        <a:solidFill>
          <a:schemeClr val="accent2">
            <a:tint val="40000"/>
            <a:alpha val="90000"/>
            <a:hueOff val="0"/>
            <a:satOff val="0"/>
            <a:lumOff val="0"/>
            <a:alphaOff val="0"/>
          </a:schemeClr>
        </a:solidFill>
        <a:ln w="381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s-ES_tradnl" sz="1600" kern="1200" dirty="0">
              <a:latin typeface="Calibri" panose="020F0502020204030204" pitchFamily="34" charset="0"/>
              <a:cs typeface="Calibri" panose="020F0502020204030204" pitchFamily="34" charset="0"/>
            </a:rPr>
            <a:t>Es fundamental contar con objetivos claros, precisos, cuantificados y tener definidas las estrategias que se emplearán para lograr los objetivos. </a:t>
          </a:r>
          <a:endParaRPr lang="es-PE" sz="1600" kern="1200" dirty="0">
            <a:latin typeface="Calibri" panose="020F0502020204030204" pitchFamily="34" charset="0"/>
            <a:cs typeface="Calibri" panose="020F0502020204030204" pitchFamily="34" charset="0"/>
          </a:endParaRPr>
        </a:p>
      </dsp:txBody>
      <dsp:txXfrm>
        <a:off x="2531" y="829385"/>
        <a:ext cx="2468643" cy="3207532"/>
      </dsp:txXfrm>
    </dsp:sp>
    <dsp:sp modelId="{E384001D-3003-4A63-B91A-45817C30EC7A}">
      <dsp:nvSpPr>
        <dsp:cNvPr id="0" name=""/>
        <dsp:cNvSpPr/>
      </dsp:nvSpPr>
      <dsp:spPr>
        <a:xfrm>
          <a:off x="2816785" y="27081"/>
          <a:ext cx="2468643" cy="802304"/>
        </a:xfrm>
        <a:prstGeom prst="rect">
          <a:avLst/>
        </a:prstGeom>
        <a:solidFill>
          <a:schemeClr val="accent3">
            <a:hueOff val="0"/>
            <a:satOff val="0"/>
            <a:lumOff val="0"/>
            <a:alphaOff val="0"/>
          </a:schemeClr>
        </a:solidFill>
        <a:ln w="381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s-ES_tradnl" sz="1600" b="1" kern="1200" dirty="0">
              <a:latin typeface="Calibri" panose="020F0502020204030204" pitchFamily="34" charset="0"/>
              <a:cs typeface="Calibri" panose="020F0502020204030204" pitchFamily="34" charset="0"/>
            </a:rPr>
            <a:t>Identificar factores críticos de éxito</a:t>
          </a:r>
          <a:endParaRPr lang="es-PE" sz="1600" kern="1200" dirty="0">
            <a:latin typeface="Calibri" panose="020F0502020204030204" pitchFamily="34" charset="0"/>
            <a:cs typeface="Calibri" panose="020F0502020204030204" pitchFamily="34" charset="0"/>
          </a:endParaRPr>
        </a:p>
      </dsp:txBody>
      <dsp:txXfrm>
        <a:off x="2816785" y="27081"/>
        <a:ext cx="2468643" cy="802304"/>
      </dsp:txXfrm>
    </dsp:sp>
    <dsp:sp modelId="{05C06952-7855-437A-BE8A-C50369CA39DA}">
      <dsp:nvSpPr>
        <dsp:cNvPr id="0" name=""/>
        <dsp:cNvSpPr/>
      </dsp:nvSpPr>
      <dsp:spPr>
        <a:xfrm>
          <a:off x="2816785" y="829385"/>
          <a:ext cx="2468643" cy="3207532"/>
        </a:xfrm>
        <a:prstGeom prst="rect">
          <a:avLst/>
        </a:prstGeom>
        <a:solidFill>
          <a:schemeClr val="accent3">
            <a:tint val="40000"/>
            <a:alpha val="90000"/>
            <a:hueOff val="0"/>
            <a:satOff val="0"/>
            <a:lumOff val="0"/>
            <a:alphaOff val="0"/>
          </a:schemeClr>
        </a:solidFill>
        <a:ln w="381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s-ES_tradnl" sz="1600" kern="1200" dirty="0">
              <a:latin typeface="Calibri" panose="020F0502020204030204" pitchFamily="34" charset="0"/>
              <a:cs typeface="Calibri" panose="020F0502020204030204" pitchFamily="34" charset="0"/>
            </a:rPr>
            <a:t>Son aquellos aspectos que se necesitan mantener bajo control para asegurar el éxito del proceso. </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_tradnl" sz="1600" kern="1200" dirty="0">
              <a:latin typeface="Calibri" panose="020F0502020204030204" pitchFamily="34" charset="0"/>
              <a:cs typeface="Calibri" panose="020F0502020204030204" pitchFamily="34" charset="0"/>
            </a:rPr>
            <a:t>Estos factores son: Efectividad, eficiencia, eficacia y productividad. </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_tradnl" sz="1600" kern="1200">
              <a:latin typeface="Calibri" panose="020F0502020204030204" pitchFamily="34" charset="0"/>
              <a:cs typeface="Calibri" panose="020F0502020204030204" pitchFamily="34" charset="0"/>
            </a:rPr>
            <a:t>Cuando </a:t>
          </a:r>
          <a:r>
            <a:rPr lang="es-ES_tradnl" sz="1600" kern="1200" dirty="0">
              <a:latin typeface="Calibri" panose="020F0502020204030204" pitchFamily="34" charset="0"/>
              <a:cs typeface="Calibri" panose="020F0502020204030204" pitchFamily="34" charset="0"/>
            </a:rPr>
            <a:t>se realiza el monitoreo de estos factores, podemos decir que el monitoreo es integral.</a:t>
          </a:r>
          <a:endParaRPr lang="es-PE" sz="1600" kern="1200" dirty="0">
            <a:latin typeface="Calibri" panose="020F0502020204030204" pitchFamily="34" charset="0"/>
            <a:cs typeface="Calibri" panose="020F0502020204030204" pitchFamily="34" charset="0"/>
          </a:endParaRPr>
        </a:p>
      </dsp:txBody>
      <dsp:txXfrm>
        <a:off x="2816785" y="829385"/>
        <a:ext cx="2468643" cy="3207532"/>
      </dsp:txXfrm>
    </dsp:sp>
    <dsp:sp modelId="{789D238E-AA94-4B62-BCB8-612D0B29F00A}">
      <dsp:nvSpPr>
        <dsp:cNvPr id="0" name=""/>
        <dsp:cNvSpPr/>
      </dsp:nvSpPr>
      <dsp:spPr>
        <a:xfrm>
          <a:off x="5631039" y="27081"/>
          <a:ext cx="2468643" cy="802304"/>
        </a:xfrm>
        <a:prstGeom prst="rect">
          <a:avLst/>
        </a:prstGeom>
        <a:solidFill>
          <a:schemeClr val="accent4">
            <a:hueOff val="0"/>
            <a:satOff val="0"/>
            <a:lumOff val="0"/>
            <a:alphaOff val="0"/>
          </a:schemeClr>
        </a:solidFill>
        <a:ln w="381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s-ES_tradnl" sz="1600" b="1" kern="1200" dirty="0">
              <a:latin typeface="Calibri" panose="020F0502020204030204" pitchFamily="34" charset="0"/>
              <a:cs typeface="Calibri" panose="020F0502020204030204" pitchFamily="34" charset="0"/>
            </a:rPr>
            <a:t>Establecer indicadores para cada factor crítico de éxito</a:t>
          </a:r>
          <a:endParaRPr lang="es-PE" sz="1600" kern="1200" dirty="0">
            <a:latin typeface="Calibri" panose="020F0502020204030204" pitchFamily="34" charset="0"/>
            <a:cs typeface="Calibri" panose="020F0502020204030204" pitchFamily="34" charset="0"/>
          </a:endParaRPr>
        </a:p>
      </dsp:txBody>
      <dsp:txXfrm>
        <a:off x="5631039" y="27081"/>
        <a:ext cx="2468643" cy="802304"/>
      </dsp:txXfrm>
    </dsp:sp>
    <dsp:sp modelId="{7C54108D-633F-40AE-8756-EDD3D9D849A3}">
      <dsp:nvSpPr>
        <dsp:cNvPr id="0" name=""/>
        <dsp:cNvSpPr/>
      </dsp:nvSpPr>
      <dsp:spPr>
        <a:xfrm>
          <a:off x="5631039" y="829385"/>
          <a:ext cx="2468643" cy="3207532"/>
        </a:xfrm>
        <a:prstGeom prst="rect">
          <a:avLst/>
        </a:prstGeom>
        <a:solidFill>
          <a:schemeClr val="accent4">
            <a:tint val="40000"/>
            <a:alpha val="90000"/>
            <a:hueOff val="0"/>
            <a:satOff val="0"/>
            <a:lumOff val="0"/>
            <a:alphaOff val="0"/>
          </a:schemeClr>
        </a:solidFill>
        <a:ln w="381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s-ES_tradnl" sz="1600" kern="1200" dirty="0">
              <a:latin typeface="Calibri" panose="020F0502020204030204" pitchFamily="34" charset="0"/>
              <a:cs typeface="Calibri" panose="020F0502020204030204" pitchFamily="34" charset="0"/>
            </a:rPr>
            <a:t>Una vez identificados los factores críticos de éxito, es necesario establecer los indicadores que nos permitan hacer el monitoreo antes, durante y después del proceso.</a:t>
          </a:r>
          <a:endParaRPr lang="es-PE" sz="1600" kern="1200" dirty="0">
            <a:latin typeface="Calibri" panose="020F0502020204030204" pitchFamily="34" charset="0"/>
            <a:cs typeface="Calibri" panose="020F0502020204030204" pitchFamily="34" charset="0"/>
          </a:endParaRPr>
        </a:p>
      </dsp:txBody>
      <dsp:txXfrm>
        <a:off x="5631039" y="829385"/>
        <a:ext cx="2468643" cy="320753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E9892-FB3D-40CA-BADF-A943879F5584}">
      <dsp:nvSpPr>
        <dsp:cNvPr id="0" name=""/>
        <dsp:cNvSpPr/>
      </dsp:nvSpPr>
      <dsp:spPr>
        <a:xfrm>
          <a:off x="2531" y="242487"/>
          <a:ext cx="2468643" cy="592464"/>
        </a:xfrm>
        <a:prstGeom prst="rect">
          <a:avLst/>
        </a:prstGeom>
        <a:solidFill>
          <a:schemeClr val="accent3">
            <a:hueOff val="0"/>
            <a:satOff val="0"/>
            <a:lumOff val="0"/>
            <a:alphaOff val="0"/>
          </a:schemeClr>
        </a:solidFill>
        <a:ln w="381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s-ES_tradnl" sz="1600" b="1" kern="1200" dirty="0">
              <a:latin typeface="Calibri" panose="020F0502020204030204" pitchFamily="34" charset="0"/>
              <a:cs typeface="Calibri" panose="020F0502020204030204" pitchFamily="34" charset="0"/>
            </a:rPr>
            <a:t>Determinar el estado, umbral y rango de gestión</a:t>
          </a:r>
          <a:endParaRPr lang="es-PE" sz="1600" kern="1200" dirty="0">
            <a:latin typeface="Calibri" panose="020F0502020204030204" pitchFamily="34" charset="0"/>
            <a:cs typeface="Calibri" panose="020F0502020204030204" pitchFamily="34" charset="0"/>
          </a:endParaRPr>
        </a:p>
      </dsp:txBody>
      <dsp:txXfrm>
        <a:off x="2531" y="242487"/>
        <a:ext cx="2468643" cy="592464"/>
      </dsp:txXfrm>
    </dsp:sp>
    <dsp:sp modelId="{B2CADDFB-0E3E-4DEF-9C4E-19A46347D93E}">
      <dsp:nvSpPr>
        <dsp:cNvPr id="0" name=""/>
        <dsp:cNvSpPr/>
      </dsp:nvSpPr>
      <dsp:spPr>
        <a:xfrm>
          <a:off x="2531" y="834952"/>
          <a:ext cx="2468643" cy="2986560"/>
        </a:xfrm>
        <a:prstGeom prst="rect">
          <a:avLst/>
        </a:prstGeom>
        <a:solidFill>
          <a:schemeClr val="accent3">
            <a:tint val="40000"/>
            <a:alpha val="90000"/>
            <a:hueOff val="0"/>
            <a:satOff val="0"/>
            <a:lumOff val="0"/>
            <a:alphaOff val="0"/>
          </a:schemeClr>
        </a:solidFill>
        <a:ln w="381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s-ES_tradnl" sz="1600" kern="1200" dirty="0">
              <a:latin typeface="Calibri" panose="020F0502020204030204" pitchFamily="34" charset="0"/>
              <a:cs typeface="Calibri" panose="020F0502020204030204" pitchFamily="34" charset="0"/>
            </a:rPr>
            <a:t>El estado corresponde al valor inicial o actual del indicador. </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Font typeface="Arial" panose="020B0604020202020204" pitchFamily="34" charset="0"/>
            <a:buChar char="•"/>
          </a:pPr>
          <a:r>
            <a:rPr lang="es-ES_tradnl" sz="1600" kern="1200" dirty="0">
              <a:latin typeface="Calibri" panose="020F0502020204030204" pitchFamily="34" charset="0"/>
              <a:cs typeface="Calibri" panose="020F0502020204030204" pitchFamily="34" charset="0"/>
            </a:rPr>
            <a:t>El umbral se refiere al valor que el indicador debe lograr o mantener.</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Font typeface="Arial" panose="020B0604020202020204" pitchFamily="34" charset="0"/>
            <a:buChar char="•"/>
          </a:pPr>
          <a:r>
            <a:rPr lang="es-ES_tradnl" sz="1600" kern="1200" dirty="0">
              <a:latin typeface="Calibri" panose="020F0502020204030204" pitchFamily="34" charset="0"/>
              <a:cs typeface="Calibri" panose="020F0502020204030204" pitchFamily="34" charset="0"/>
            </a:rPr>
            <a:t>El rango de gestión es el espacio comprendido entre los valores mínimo y máximo que el indicador puede tomar para ser aceptable.</a:t>
          </a:r>
          <a:endParaRPr lang="es-PE" sz="1600" kern="1200" dirty="0">
            <a:latin typeface="Calibri" panose="020F0502020204030204" pitchFamily="34" charset="0"/>
            <a:cs typeface="Calibri" panose="020F0502020204030204" pitchFamily="34" charset="0"/>
          </a:endParaRPr>
        </a:p>
      </dsp:txBody>
      <dsp:txXfrm>
        <a:off x="2531" y="834952"/>
        <a:ext cx="2468643" cy="2986560"/>
      </dsp:txXfrm>
    </dsp:sp>
    <dsp:sp modelId="{E384001D-3003-4A63-B91A-45817C30EC7A}">
      <dsp:nvSpPr>
        <dsp:cNvPr id="0" name=""/>
        <dsp:cNvSpPr/>
      </dsp:nvSpPr>
      <dsp:spPr>
        <a:xfrm>
          <a:off x="2816785" y="242487"/>
          <a:ext cx="2468643" cy="592464"/>
        </a:xfrm>
        <a:prstGeom prst="rect">
          <a:avLst/>
        </a:prstGeom>
        <a:solidFill>
          <a:schemeClr val="accent3">
            <a:hueOff val="5625132"/>
            <a:satOff val="-8440"/>
            <a:lumOff val="-1373"/>
            <a:alphaOff val="0"/>
          </a:schemeClr>
        </a:solidFill>
        <a:ln w="38100" cap="flat" cmpd="sng" algn="ctr">
          <a:solidFill>
            <a:schemeClr val="accent3">
              <a:hueOff val="5625132"/>
              <a:satOff val="-8440"/>
              <a:lumOff val="-1373"/>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s-ES_tradnl" sz="1600" b="1" kern="1200" dirty="0">
              <a:latin typeface="Calibri" panose="020F0502020204030204" pitchFamily="34" charset="0"/>
              <a:cs typeface="Calibri" panose="020F0502020204030204" pitchFamily="34" charset="0"/>
            </a:rPr>
            <a:t>Diseñar la medición</a:t>
          </a:r>
          <a:endParaRPr lang="es-PE" sz="1600" kern="1200" dirty="0">
            <a:latin typeface="Calibri" panose="020F0502020204030204" pitchFamily="34" charset="0"/>
            <a:cs typeface="Calibri" panose="020F0502020204030204" pitchFamily="34" charset="0"/>
          </a:endParaRPr>
        </a:p>
      </dsp:txBody>
      <dsp:txXfrm>
        <a:off x="2816785" y="242487"/>
        <a:ext cx="2468643" cy="592464"/>
      </dsp:txXfrm>
    </dsp:sp>
    <dsp:sp modelId="{05C06952-7855-437A-BE8A-C50369CA39DA}">
      <dsp:nvSpPr>
        <dsp:cNvPr id="0" name=""/>
        <dsp:cNvSpPr/>
      </dsp:nvSpPr>
      <dsp:spPr>
        <a:xfrm>
          <a:off x="2816785" y="834952"/>
          <a:ext cx="2468643" cy="2986560"/>
        </a:xfrm>
        <a:prstGeom prst="rect">
          <a:avLst/>
        </a:prstGeom>
        <a:solidFill>
          <a:schemeClr val="accent3">
            <a:tint val="40000"/>
            <a:alpha val="90000"/>
            <a:hueOff val="5358427"/>
            <a:satOff val="-6896"/>
            <a:lumOff val="-537"/>
            <a:alphaOff val="0"/>
          </a:schemeClr>
        </a:solidFill>
        <a:ln w="38100" cap="flat" cmpd="sng" algn="ctr">
          <a:solidFill>
            <a:schemeClr val="accent3">
              <a:tint val="40000"/>
              <a:alpha val="90000"/>
              <a:hueOff val="5358427"/>
              <a:satOff val="-6896"/>
              <a:lumOff val="-53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s-ES_tradnl" sz="1600" kern="1200" dirty="0">
              <a:latin typeface="Calibri" panose="020F0502020204030204" pitchFamily="34" charset="0"/>
              <a:cs typeface="Calibri" panose="020F0502020204030204" pitchFamily="34" charset="0"/>
            </a:rPr>
            <a:t>Consiste en determinar las fuentes de información, frecuencia de medición, presentación de la información y asignación de responsables para la recolección de información, tabulación, análisis y presentación de la información.</a:t>
          </a:r>
          <a:endParaRPr lang="es-PE" sz="1600" kern="1200" dirty="0">
            <a:latin typeface="Calibri" panose="020F0502020204030204" pitchFamily="34" charset="0"/>
            <a:cs typeface="Calibri" panose="020F0502020204030204" pitchFamily="34" charset="0"/>
          </a:endParaRPr>
        </a:p>
      </dsp:txBody>
      <dsp:txXfrm>
        <a:off x="2816785" y="834952"/>
        <a:ext cx="2468643" cy="2986560"/>
      </dsp:txXfrm>
    </dsp:sp>
    <dsp:sp modelId="{789D238E-AA94-4B62-BCB8-612D0B29F00A}">
      <dsp:nvSpPr>
        <dsp:cNvPr id="0" name=""/>
        <dsp:cNvSpPr/>
      </dsp:nvSpPr>
      <dsp:spPr>
        <a:xfrm>
          <a:off x="5631039" y="242487"/>
          <a:ext cx="2468643" cy="592464"/>
        </a:xfrm>
        <a:prstGeom prst="rect">
          <a:avLst/>
        </a:prstGeom>
        <a:solidFill>
          <a:schemeClr val="accent3">
            <a:hueOff val="11250264"/>
            <a:satOff val="-16880"/>
            <a:lumOff val="-2745"/>
            <a:alphaOff val="0"/>
          </a:schemeClr>
        </a:solidFill>
        <a:ln w="381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s-ES_tradnl" sz="1600" b="1" kern="1200" dirty="0">
              <a:latin typeface="Calibri" panose="020F0502020204030204" pitchFamily="34" charset="0"/>
              <a:cs typeface="Calibri" panose="020F0502020204030204" pitchFamily="34" charset="0"/>
            </a:rPr>
            <a:t>Determinar y asignar recursos</a:t>
          </a:r>
          <a:endParaRPr lang="es-PE" sz="1600" kern="1200" dirty="0">
            <a:latin typeface="Calibri" panose="020F0502020204030204" pitchFamily="34" charset="0"/>
            <a:cs typeface="Calibri" panose="020F0502020204030204" pitchFamily="34" charset="0"/>
          </a:endParaRPr>
        </a:p>
      </dsp:txBody>
      <dsp:txXfrm>
        <a:off x="5631039" y="242487"/>
        <a:ext cx="2468643" cy="592464"/>
      </dsp:txXfrm>
    </dsp:sp>
    <dsp:sp modelId="{7C54108D-633F-40AE-8756-EDD3D9D849A3}">
      <dsp:nvSpPr>
        <dsp:cNvPr id="0" name=""/>
        <dsp:cNvSpPr/>
      </dsp:nvSpPr>
      <dsp:spPr>
        <a:xfrm>
          <a:off x="5631039" y="834952"/>
          <a:ext cx="2468643" cy="2986560"/>
        </a:xfrm>
        <a:prstGeom prst="rect">
          <a:avLst/>
        </a:prstGeom>
        <a:solidFill>
          <a:schemeClr val="accent3">
            <a:tint val="40000"/>
            <a:alpha val="90000"/>
            <a:hueOff val="10716854"/>
            <a:satOff val="-13793"/>
            <a:lumOff val="-1075"/>
            <a:alphaOff val="0"/>
          </a:schemeClr>
        </a:solidFill>
        <a:ln w="38100" cap="flat" cmpd="sng" algn="ctr">
          <a:solidFill>
            <a:schemeClr val="accent3">
              <a:tint val="40000"/>
              <a:alpha val="90000"/>
              <a:hueOff val="10716854"/>
              <a:satOff val="-13793"/>
              <a:lumOff val="-107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s-ES_tradnl" sz="1600" kern="1200" dirty="0">
              <a:latin typeface="Calibri" panose="020F0502020204030204" pitchFamily="34" charset="0"/>
              <a:cs typeface="Calibri" panose="020F0502020204030204" pitchFamily="34" charset="0"/>
            </a:rPr>
            <a:t>Consiste en establecer las necesidades de recursos que se requieren para realizar la medición del indicador.</a:t>
          </a:r>
          <a:endParaRPr lang="es-PE" sz="1600" kern="1200" dirty="0">
            <a:latin typeface="Calibri" panose="020F0502020204030204" pitchFamily="34" charset="0"/>
            <a:cs typeface="Calibri" panose="020F0502020204030204" pitchFamily="34" charset="0"/>
          </a:endParaRPr>
        </a:p>
      </dsp:txBody>
      <dsp:txXfrm>
        <a:off x="5631039" y="834952"/>
        <a:ext cx="2468643" cy="298656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E9892-FB3D-40CA-BADF-A943879F5584}">
      <dsp:nvSpPr>
        <dsp:cNvPr id="0" name=""/>
        <dsp:cNvSpPr/>
      </dsp:nvSpPr>
      <dsp:spPr>
        <a:xfrm>
          <a:off x="2531" y="199833"/>
          <a:ext cx="2468643" cy="650322"/>
        </a:xfrm>
        <a:prstGeom prst="rect">
          <a:avLst/>
        </a:prstGeom>
        <a:solidFill>
          <a:schemeClr val="accent3">
            <a:hueOff val="0"/>
            <a:satOff val="0"/>
            <a:lumOff val="0"/>
            <a:alphaOff val="0"/>
          </a:schemeClr>
        </a:solidFill>
        <a:ln w="381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s-ES_tradnl" sz="1800" b="1" kern="1200" dirty="0">
              <a:latin typeface="Calibri" panose="020F0502020204030204" pitchFamily="34" charset="0"/>
              <a:cs typeface="Calibri" panose="020F0502020204030204" pitchFamily="34" charset="0"/>
            </a:rPr>
            <a:t>Medir, probar y ajustar los indicadores</a:t>
          </a:r>
          <a:endParaRPr lang="es-PE" sz="1800" kern="1200" dirty="0">
            <a:latin typeface="Calibri" panose="020F0502020204030204" pitchFamily="34" charset="0"/>
            <a:cs typeface="Calibri" panose="020F0502020204030204" pitchFamily="34" charset="0"/>
          </a:endParaRPr>
        </a:p>
      </dsp:txBody>
      <dsp:txXfrm>
        <a:off x="2531" y="199833"/>
        <a:ext cx="2468643" cy="650322"/>
      </dsp:txXfrm>
    </dsp:sp>
    <dsp:sp modelId="{B2CADDFB-0E3E-4DEF-9C4E-19A46347D93E}">
      <dsp:nvSpPr>
        <dsp:cNvPr id="0" name=""/>
        <dsp:cNvSpPr/>
      </dsp:nvSpPr>
      <dsp:spPr>
        <a:xfrm>
          <a:off x="2531" y="850156"/>
          <a:ext cx="2468643" cy="3014010"/>
        </a:xfrm>
        <a:prstGeom prst="rect">
          <a:avLst/>
        </a:prstGeom>
        <a:solidFill>
          <a:schemeClr val="accent3">
            <a:tint val="40000"/>
            <a:alpha val="90000"/>
            <a:hueOff val="0"/>
            <a:satOff val="0"/>
            <a:lumOff val="0"/>
            <a:alphaOff val="0"/>
          </a:schemeClr>
        </a:solidFill>
        <a:ln w="381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Font typeface="Arial" panose="020B0604020202020204" pitchFamily="34" charset="0"/>
            <a:buChar char="•"/>
          </a:pPr>
          <a:r>
            <a:rPr lang="es-ES_tradnl" sz="1800" kern="1200" dirty="0">
              <a:latin typeface="Calibri" panose="020F0502020204030204" pitchFamily="34" charset="0"/>
              <a:cs typeface="Calibri" panose="020F0502020204030204" pitchFamily="34" charset="0"/>
            </a:rPr>
            <a:t>Significa que la precisión adecuada de un sistema de indicadores de gestión no se logra la primera vez, sino que requiere de mediciones, pruebas y ajustes constantes hasta lograr la precisión adecuada.</a:t>
          </a:r>
          <a:endParaRPr lang="es-PE" sz="1800" kern="1200" dirty="0">
            <a:latin typeface="Calibri" panose="020F0502020204030204" pitchFamily="34" charset="0"/>
            <a:cs typeface="Calibri" panose="020F0502020204030204" pitchFamily="34" charset="0"/>
          </a:endParaRPr>
        </a:p>
      </dsp:txBody>
      <dsp:txXfrm>
        <a:off x="2531" y="850156"/>
        <a:ext cx="2468643" cy="3014010"/>
      </dsp:txXfrm>
    </dsp:sp>
    <dsp:sp modelId="{E384001D-3003-4A63-B91A-45817C30EC7A}">
      <dsp:nvSpPr>
        <dsp:cNvPr id="0" name=""/>
        <dsp:cNvSpPr/>
      </dsp:nvSpPr>
      <dsp:spPr>
        <a:xfrm>
          <a:off x="2816785" y="199833"/>
          <a:ext cx="2468643" cy="650322"/>
        </a:xfrm>
        <a:prstGeom prst="rect">
          <a:avLst/>
        </a:prstGeom>
        <a:solidFill>
          <a:schemeClr val="accent3">
            <a:hueOff val="5625132"/>
            <a:satOff val="-8440"/>
            <a:lumOff val="-1373"/>
            <a:alphaOff val="0"/>
          </a:schemeClr>
        </a:solidFill>
        <a:ln w="38100" cap="flat" cmpd="sng" algn="ctr">
          <a:solidFill>
            <a:schemeClr val="accent3">
              <a:hueOff val="5625132"/>
              <a:satOff val="-8440"/>
              <a:lumOff val="-1373"/>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s-ES_tradnl" sz="1800" b="1" kern="1200" dirty="0">
              <a:latin typeface="Calibri" panose="020F0502020204030204" pitchFamily="34" charset="0"/>
              <a:cs typeface="Calibri" panose="020F0502020204030204" pitchFamily="34" charset="0"/>
            </a:rPr>
            <a:t>Estandarizar y formalizar</a:t>
          </a:r>
          <a:endParaRPr lang="es-PE" sz="1800" kern="1200" dirty="0">
            <a:latin typeface="Calibri" panose="020F0502020204030204" pitchFamily="34" charset="0"/>
            <a:cs typeface="Calibri" panose="020F0502020204030204" pitchFamily="34" charset="0"/>
          </a:endParaRPr>
        </a:p>
      </dsp:txBody>
      <dsp:txXfrm>
        <a:off x="2816785" y="199833"/>
        <a:ext cx="2468643" cy="650322"/>
      </dsp:txXfrm>
    </dsp:sp>
    <dsp:sp modelId="{05C06952-7855-437A-BE8A-C50369CA39DA}">
      <dsp:nvSpPr>
        <dsp:cNvPr id="0" name=""/>
        <dsp:cNvSpPr/>
      </dsp:nvSpPr>
      <dsp:spPr>
        <a:xfrm>
          <a:off x="2816785" y="850156"/>
          <a:ext cx="2468643" cy="3014010"/>
        </a:xfrm>
        <a:prstGeom prst="rect">
          <a:avLst/>
        </a:prstGeom>
        <a:solidFill>
          <a:schemeClr val="accent3">
            <a:tint val="40000"/>
            <a:alpha val="90000"/>
            <a:hueOff val="5358427"/>
            <a:satOff val="-6896"/>
            <a:lumOff val="-537"/>
            <a:alphaOff val="0"/>
          </a:schemeClr>
        </a:solidFill>
        <a:ln w="38100" cap="flat" cmpd="sng" algn="ctr">
          <a:solidFill>
            <a:schemeClr val="accent3">
              <a:tint val="40000"/>
              <a:alpha val="90000"/>
              <a:hueOff val="5358427"/>
              <a:satOff val="-6896"/>
              <a:lumOff val="-53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s-ES_tradnl" sz="1800" kern="1200" dirty="0">
              <a:latin typeface="Calibri" panose="020F0502020204030204" pitchFamily="34" charset="0"/>
              <a:cs typeface="Calibri" panose="020F0502020204030204" pitchFamily="34" charset="0"/>
            </a:rPr>
            <a:t>Consiste en el proceso de documentación y divulgación del indicador entre los sistemas de operación del negocio.</a:t>
          </a:r>
          <a:endParaRPr lang="es-PE" sz="1800" kern="1200" dirty="0">
            <a:latin typeface="Calibri" panose="020F0502020204030204" pitchFamily="34" charset="0"/>
            <a:cs typeface="Calibri" panose="020F0502020204030204" pitchFamily="34" charset="0"/>
          </a:endParaRPr>
        </a:p>
      </dsp:txBody>
      <dsp:txXfrm>
        <a:off x="2816785" y="850156"/>
        <a:ext cx="2468643" cy="3014010"/>
      </dsp:txXfrm>
    </dsp:sp>
    <dsp:sp modelId="{A79C5CDD-BC5E-4446-A257-85741282579C}">
      <dsp:nvSpPr>
        <dsp:cNvPr id="0" name=""/>
        <dsp:cNvSpPr/>
      </dsp:nvSpPr>
      <dsp:spPr>
        <a:xfrm>
          <a:off x="5631039" y="199833"/>
          <a:ext cx="2468643" cy="650322"/>
        </a:xfrm>
        <a:prstGeom prst="rect">
          <a:avLst/>
        </a:prstGeom>
        <a:solidFill>
          <a:schemeClr val="accent3">
            <a:hueOff val="11250264"/>
            <a:satOff val="-16880"/>
            <a:lumOff val="-2745"/>
            <a:alphaOff val="0"/>
          </a:schemeClr>
        </a:solidFill>
        <a:ln w="381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s-ES_tradnl" sz="1800" b="1" kern="1200" dirty="0">
              <a:latin typeface="Calibri" panose="020F0502020204030204" pitchFamily="34" charset="0"/>
              <a:cs typeface="Calibri" panose="020F0502020204030204" pitchFamily="34" charset="0"/>
            </a:rPr>
            <a:t>Mantener y mejorar continuamente</a:t>
          </a:r>
          <a:endParaRPr lang="es-PE" sz="1800" kern="1200" dirty="0">
            <a:latin typeface="Calibri" panose="020F0502020204030204" pitchFamily="34" charset="0"/>
            <a:cs typeface="Calibri" panose="020F0502020204030204" pitchFamily="34" charset="0"/>
          </a:endParaRPr>
        </a:p>
      </dsp:txBody>
      <dsp:txXfrm>
        <a:off x="5631039" y="199833"/>
        <a:ext cx="2468643" cy="650322"/>
      </dsp:txXfrm>
    </dsp:sp>
    <dsp:sp modelId="{CF1CF7B9-686C-444B-A685-7BC5FAF76698}">
      <dsp:nvSpPr>
        <dsp:cNvPr id="0" name=""/>
        <dsp:cNvSpPr/>
      </dsp:nvSpPr>
      <dsp:spPr>
        <a:xfrm>
          <a:off x="5631039" y="850156"/>
          <a:ext cx="2468643" cy="3014010"/>
        </a:xfrm>
        <a:prstGeom prst="rect">
          <a:avLst/>
        </a:prstGeom>
        <a:solidFill>
          <a:schemeClr val="accent3">
            <a:tint val="40000"/>
            <a:alpha val="90000"/>
            <a:hueOff val="10716854"/>
            <a:satOff val="-13793"/>
            <a:lumOff val="-1075"/>
            <a:alphaOff val="0"/>
          </a:schemeClr>
        </a:solidFill>
        <a:ln w="38100" cap="flat" cmpd="sng" algn="ctr">
          <a:solidFill>
            <a:schemeClr val="accent3">
              <a:tint val="40000"/>
              <a:alpha val="90000"/>
              <a:hueOff val="10716854"/>
              <a:satOff val="-13793"/>
              <a:lumOff val="-107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s-ES_tradnl" sz="1800" kern="1200">
              <a:latin typeface="Calibri" panose="020F0502020204030204" pitchFamily="34" charset="0"/>
              <a:cs typeface="Calibri" panose="020F0502020204030204" pitchFamily="34" charset="0"/>
            </a:rPr>
            <a:t>El sistema de indicadores de gestión debe ser revisado a la par con los objetivos, estrategias y procesos de la empresa.</a:t>
          </a:r>
          <a:endParaRPr lang="es-PE" sz="1800" kern="1200" dirty="0">
            <a:latin typeface="Calibri" panose="020F0502020204030204" pitchFamily="34" charset="0"/>
            <a:cs typeface="Calibri" panose="020F0502020204030204" pitchFamily="34" charset="0"/>
          </a:endParaRPr>
        </a:p>
      </dsp:txBody>
      <dsp:txXfrm>
        <a:off x="5631039" y="850156"/>
        <a:ext cx="2468643" cy="301401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E9892-FB3D-40CA-BADF-A943879F5584}">
      <dsp:nvSpPr>
        <dsp:cNvPr id="0" name=""/>
        <dsp:cNvSpPr/>
      </dsp:nvSpPr>
      <dsp:spPr>
        <a:xfrm>
          <a:off x="3230" y="135110"/>
          <a:ext cx="1942733" cy="475073"/>
        </a:xfrm>
        <a:prstGeom prst="rect">
          <a:avLst/>
        </a:prstGeom>
        <a:solidFill>
          <a:schemeClr val="accent3">
            <a:hueOff val="0"/>
            <a:satOff val="0"/>
            <a:lumOff val="0"/>
            <a:alphaOff val="0"/>
          </a:schemeClr>
        </a:solidFill>
        <a:ln w="381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s-ES_tradnl" sz="1300" b="1" kern="1200" dirty="0">
              <a:latin typeface="Calibri" panose="020F0502020204030204" pitchFamily="34" charset="0"/>
              <a:cs typeface="Calibri" panose="020F0502020204030204" pitchFamily="34" charset="0"/>
            </a:rPr>
            <a:t>Productividad de la tierra</a:t>
          </a:r>
          <a:endParaRPr lang="es-PE" sz="1300" kern="1200" dirty="0">
            <a:latin typeface="Calibri" panose="020F0502020204030204" pitchFamily="34" charset="0"/>
            <a:cs typeface="Calibri" panose="020F0502020204030204" pitchFamily="34" charset="0"/>
          </a:endParaRPr>
        </a:p>
      </dsp:txBody>
      <dsp:txXfrm>
        <a:off x="3230" y="135110"/>
        <a:ext cx="1942733" cy="475073"/>
      </dsp:txXfrm>
    </dsp:sp>
    <dsp:sp modelId="{B2CADDFB-0E3E-4DEF-9C4E-19A46347D93E}">
      <dsp:nvSpPr>
        <dsp:cNvPr id="0" name=""/>
        <dsp:cNvSpPr/>
      </dsp:nvSpPr>
      <dsp:spPr>
        <a:xfrm>
          <a:off x="3230" y="610184"/>
          <a:ext cx="1942733" cy="3318705"/>
        </a:xfrm>
        <a:prstGeom prst="rect">
          <a:avLst/>
        </a:prstGeom>
        <a:solidFill>
          <a:schemeClr val="accent3">
            <a:tint val="40000"/>
            <a:alpha val="90000"/>
            <a:hueOff val="0"/>
            <a:satOff val="0"/>
            <a:lumOff val="0"/>
            <a:alphaOff val="0"/>
          </a:schemeClr>
        </a:solidFill>
        <a:ln w="381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Font typeface="Arial" panose="020B0604020202020204" pitchFamily="34" charset="0"/>
            <a:buChar char="•"/>
          </a:pPr>
          <a:r>
            <a:rPr lang="es-ES" sz="1300" b="0" i="0" kern="1200" dirty="0">
              <a:solidFill>
                <a:schemeClr val="tx1"/>
              </a:solidFill>
              <a:effectLst/>
              <a:latin typeface="Calibri" panose="020F0502020204030204" pitchFamily="34" charset="0"/>
              <a:ea typeface="+mn-ea"/>
              <a:cs typeface="Calibri" panose="020F0502020204030204" pitchFamily="34" charset="0"/>
            </a:rPr>
            <a:t>Se refiere a la eficiencia con la que se utilizan los recursos de la tierra para producir bienes. </a:t>
          </a:r>
          <a:endParaRPr lang="es-PE" sz="1300" kern="1200" dirty="0">
            <a:latin typeface="Calibri" panose="020F0502020204030204" pitchFamily="34" charset="0"/>
            <a:cs typeface="Calibri" panose="020F0502020204030204" pitchFamily="34" charset="0"/>
          </a:endParaRPr>
        </a:p>
        <a:p>
          <a:pPr marL="114300" lvl="1" indent="-114300" algn="l" defTabSz="577850">
            <a:lnSpc>
              <a:spcPct val="90000"/>
            </a:lnSpc>
            <a:spcBef>
              <a:spcPct val="0"/>
            </a:spcBef>
            <a:spcAft>
              <a:spcPct val="15000"/>
            </a:spcAft>
            <a:buFont typeface="Arial" panose="020B0604020202020204" pitchFamily="34" charset="0"/>
            <a:buChar char="•"/>
          </a:pPr>
          <a:r>
            <a:rPr lang="es-ES" sz="1300" b="1" i="0" kern="1200" dirty="0">
              <a:solidFill>
                <a:schemeClr val="tx1"/>
              </a:solidFill>
              <a:effectLst/>
              <a:latin typeface="Calibri" panose="020F0502020204030204" pitchFamily="34" charset="0"/>
              <a:ea typeface="+mn-ea"/>
              <a:cs typeface="Calibri" panose="020F0502020204030204" pitchFamily="34" charset="0"/>
            </a:rPr>
            <a:t>Ejemplo</a:t>
          </a:r>
          <a:r>
            <a:rPr lang="es-ES" sz="1300" b="0" i="0" kern="1200" dirty="0">
              <a:solidFill>
                <a:schemeClr val="tx1"/>
              </a:solidFill>
              <a:effectLst/>
              <a:latin typeface="Calibri" panose="020F0502020204030204" pitchFamily="34" charset="0"/>
              <a:ea typeface="+mn-ea"/>
              <a:cs typeface="Calibri" panose="020F0502020204030204" pitchFamily="34" charset="0"/>
            </a:rPr>
            <a:t>: S</a:t>
          </a:r>
          <a:r>
            <a:rPr lang="es-ES_tradnl" sz="1300" kern="1200" dirty="0">
              <a:latin typeface="Calibri" panose="020F0502020204030204" pitchFamily="34" charset="0"/>
              <a:cs typeface="Calibri" panose="020F0502020204030204" pitchFamily="34" charset="0"/>
            </a:rPr>
            <a:t>i utilizamos mejores semillas, mejores métodos de cultivo y más fertilizantes, es posible elevar la producción de cereales por hectárea.</a:t>
          </a:r>
          <a:endParaRPr lang="es-PE" sz="1300" kern="1200" dirty="0">
            <a:latin typeface="Calibri" panose="020F0502020204030204" pitchFamily="34" charset="0"/>
            <a:cs typeface="Calibri" panose="020F0502020204030204" pitchFamily="34" charset="0"/>
          </a:endParaRPr>
        </a:p>
      </dsp:txBody>
      <dsp:txXfrm>
        <a:off x="3230" y="610184"/>
        <a:ext cx="1942733" cy="3318705"/>
      </dsp:txXfrm>
    </dsp:sp>
    <dsp:sp modelId="{E384001D-3003-4A63-B91A-45817C30EC7A}">
      <dsp:nvSpPr>
        <dsp:cNvPr id="0" name=""/>
        <dsp:cNvSpPr/>
      </dsp:nvSpPr>
      <dsp:spPr>
        <a:xfrm>
          <a:off x="2217947" y="135110"/>
          <a:ext cx="1942733" cy="475073"/>
        </a:xfrm>
        <a:prstGeom prst="rect">
          <a:avLst/>
        </a:prstGeom>
        <a:solidFill>
          <a:schemeClr val="accent3">
            <a:hueOff val="3750088"/>
            <a:satOff val="-5627"/>
            <a:lumOff val="-915"/>
            <a:alphaOff val="0"/>
          </a:schemeClr>
        </a:solidFill>
        <a:ln w="38100" cap="flat" cmpd="sng" algn="ctr">
          <a:solidFill>
            <a:schemeClr val="accent3">
              <a:hueOff val="3750088"/>
              <a:satOff val="-5627"/>
              <a:lumOff val="-91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s-ES_tradnl" sz="1300" b="1" kern="1200" dirty="0">
              <a:latin typeface="Calibri" panose="020F0502020204030204" pitchFamily="34" charset="0"/>
              <a:cs typeface="Calibri" panose="020F0502020204030204" pitchFamily="34" charset="0"/>
            </a:rPr>
            <a:t>Productividad de los insumos</a:t>
          </a:r>
          <a:endParaRPr lang="es-PE" sz="1300" kern="1200" dirty="0">
            <a:latin typeface="Calibri" panose="020F0502020204030204" pitchFamily="34" charset="0"/>
            <a:cs typeface="Calibri" panose="020F0502020204030204" pitchFamily="34" charset="0"/>
          </a:endParaRPr>
        </a:p>
      </dsp:txBody>
      <dsp:txXfrm>
        <a:off x="2217947" y="135110"/>
        <a:ext cx="1942733" cy="475073"/>
      </dsp:txXfrm>
    </dsp:sp>
    <dsp:sp modelId="{05C06952-7855-437A-BE8A-C50369CA39DA}">
      <dsp:nvSpPr>
        <dsp:cNvPr id="0" name=""/>
        <dsp:cNvSpPr/>
      </dsp:nvSpPr>
      <dsp:spPr>
        <a:xfrm>
          <a:off x="2217947" y="610184"/>
          <a:ext cx="1942733" cy="3318705"/>
        </a:xfrm>
        <a:prstGeom prst="rect">
          <a:avLst/>
        </a:prstGeom>
        <a:solidFill>
          <a:schemeClr val="accent3">
            <a:tint val="40000"/>
            <a:alpha val="90000"/>
            <a:hueOff val="3572285"/>
            <a:satOff val="-4598"/>
            <a:lumOff val="-358"/>
            <a:alphaOff val="0"/>
          </a:schemeClr>
        </a:solidFill>
        <a:ln w="38100" cap="flat" cmpd="sng" algn="ctr">
          <a:solidFill>
            <a:schemeClr val="accent3">
              <a:tint val="40000"/>
              <a:alpha val="90000"/>
              <a:hueOff val="3572285"/>
              <a:satOff val="-4598"/>
              <a:lumOff val="-35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s-ES" sz="1300" b="0" i="0" kern="1200" dirty="0">
              <a:solidFill>
                <a:schemeClr val="tx1"/>
              </a:solidFill>
              <a:effectLst/>
              <a:latin typeface="Calibri" panose="020F0502020204030204" pitchFamily="34" charset="0"/>
              <a:ea typeface="+mn-ea"/>
              <a:cs typeface="Calibri" panose="020F0502020204030204" pitchFamily="34" charset="0"/>
            </a:rPr>
            <a:t>Se refiere a la eficiencia con la que se utilizan los insumos o materias primas para producir bienes o servicios.</a:t>
          </a:r>
          <a:endParaRPr lang="es-PE" sz="1300" kern="1200" dirty="0">
            <a:latin typeface="Calibri" panose="020F0502020204030204" pitchFamily="34" charset="0"/>
            <a:cs typeface="Calibri" panose="020F0502020204030204" pitchFamily="34" charset="0"/>
          </a:endParaRPr>
        </a:p>
        <a:p>
          <a:pPr marL="114300" lvl="1" indent="-114300" algn="l" defTabSz="577850">
            <a:lnSpc>
              <a:spcPct val="90000"/>
            </a:lnSpc>
            <a:spcBef>
              <a:spcPct val="0"/>
            </a:spcBef>
            <a:spcAft>
              <a:spcPct val="15000"/>
            </a:spcAft>
            <a:buChar char="•"/>
          </a:pPr>
          <a:r>
            <a:rPr lang="es-ES" sz="1300" b="0" i="0" kern="1200" dirty="0">
              <a:solidFill>
                <a:schemeClr val="tx1"/>
              </a:solidFill>
              <a:effectLst/>
              <a:latin typeface="Calibri" panose="020F0502020204030204" pitchFamily="34" charset="0"/>
              <a:ea typeface="+mn-ea"/>
              <a:cs typeface="Calibri" panose="020F0502020204030204" pitchFamily="34" charset="0"/>
            </a:rPr>
            <a:t> </a:t>
          </a:r>
          <a:r>
            <a:rPr lang="es-ES" sz="1300" b="1" i="0" kern="1200" dirty="0">
              <a:solidFill>
                <a:schemeClr val="tx1"/>
              </a:solidFill>
              <a:effectLst/>
              <a:latin typeface="Calibri" panose="020F0502020204030204" pitchFamily="34" charset="0"/>
              <a:ea typeface="+mn-ea"/>
              <a:cs typeface="Calibri" panose="020F0502020204030204" pitchFamily="34" charset="0"/>
            </a:rPr>
            <a:t>Ejemplo</a:t>
          </a:r>
          <a:r>
            <a:rPr lang="es-ES" sz="1300" b="0" i="0" kern="1200" dirty="0">
              <a:solidFill>
                <a:schemeClr val="tx1"/>
              </a:solidFill>
              <a:effectLst/>
              <a:latin typeface="Calibri" panose="020F0502020204030204" pitchFamily="34" charset="0"/>
              <a:ea typeface="+mn-ea"/>
              <a:cs typeface="Calibri" panose="020F0502020204030204" pitchFamily="34" charset="0"/>
            </a:rPr>
            <a:t>:</a:t>
          </a:r>
          <a:r>
            <a:rPr lang="es-ES_tradnl" sz="1300" b="1" kern="1200" dirty="0">
              <a:latin typeface="Calibri" panose="020F0502020204030204" pitchFamily="34" charset="0"/>
              <a:cs typeface="Calibri" panose="020F0502020204030204" pitchFamily="34" charset="0"/>
            </a:rPr>
            <a:t> S</a:t>
          </a:r>
          <a:r>
            <a:rPr lang="es-ES_tradnl" sz="1300" kern="1200" dirty="0">
              <a:latin typeface="Calibri" panose="020F0502020204030204" pitchFamily="34" charset="0"/>
              <a:cs typeface="Calibri" panose="020F0502020204030204" pitchFamily="34" charset="0"/>
            </a:rPr>
            <a:t>i un sastre experto es capaz de cortar 11 trajes con una pieza de tela de la que un sastre menos experto sólo puede sacar 10 trajes; entonces puede decirse que en manos del sastre experto la pieza de tela se utilizó con un 10% más de productividad.</a:t>
          </a:r>
          <a:endParaRPr lang="es-PE" sz="1300" kern="1200" dirty="0">
            <a:latin typeface="Calibri" panose="020F0502020204030204" pitchFamily="34" charset="0"/>
            <a:cs typeface="Calibri" panose="020F0502020204030204" pitchFamily="34" charset="0"/>
          </a:endParaRPr>
        </a:p>
      </dsp:txBody>
      <dsp:txXfrm>
        <a:off x="2217947" y="610184"/>
        <a:ext cx="1942733" cy="3318705"/>
      </dsp:txXfrm>
    </dsp:sp>
    <dsp:sp modelId="{A79C5CDD-BC5E-4446-A257-85741282579C}">
      <dsp:nvSpPr>
        <dsp:cNvPr id="0" name=""/>
        <dsp:cNvSpPr/>
      </dsp:nvSpPr>
      <dsp:spPr>
        <a:xfrm>
          <a:off x="4432664" y="135110"/>
          <a:ext cx="1942733" cy="475073"/>
        </a:xfrm>
        <a:prstGeom prst="rect">
          <a:avLst/>
        </a:prstGeom>
        <a:solidFill>
          <a:schemeClr val="accent3">
            <a:hueOff val="7500176"/>
            <a:satOff val="-11253"/>
            <a:lumOff val="-1830"/>
            <a:alphaOff val="0"/>
          </a:schemeClr>
        </a:solidFill>
        <a:ln w="38100" cap="flat" cmpd="sng" algn="ctr">
          <a:solidFill>
            <a:schemeClr val="accent3">
              <a:hueOff val="7500176"/>
              <a:satOff val="-11253"/>
              <a:lumOff val="-183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s-ES_tradnl" sz="1300" b="1" kern="1200" dirty="0">
              <a:latin typeface="Calibri" panose="020F0502020204030204" pitchFamily="34" charset="0"/>
              <a:cs typeface="Calibri" panose="020F0502020204030204" pitchFamily="34" charset="0"/>
            </a:rPr>
            <a:t>Productividad de las máquinas</a:t>
          </a:r>
          <a:endParaRPr lang="es-PE" sz="1300" kern="1200" dirty="0">
            <a:latin typeface="Calibri" panose="020F0502020204030204" pitchFamily="34" charset="0"/>
            <a:cs typeface="Calibri" panose="020F0502020204030204" pitchFamily="34" charset="0"/>
          </a:endParaRPr>
        </a:p>
      </dsp:txBody>
      <dsp:txXfrm>
        <a:off x="4432664" y="135110"/>
        <a:ext cx="1942733" cy="475073"/>
      </dsp:txXfrm>
    </dsp:sp>
    <dsp:sp modelId="{CF1CF7B9-686C-444B-A685-7BC5FAF76698}">
      <dsp:nvSpPr>
        <dsp:cNvPr id="0" name=""/>
        <dsp:cNvSpPr/>
      </dsp:nvSpPr>
      <dsp:spPr>
        <a:xfrm>
          <a:off x="4432664" y="610184"/>
          <a:ext cx="1942733" cy="3318705"/>
        </a:xfrm>
        <a:prstGeom prst="rect">
          <a:avLst/>
        </a:prstGeom>
        <a:solidFill>
          <a:schemeClr val="accent3">
            <a:tint val="40000"/>
            <a:alpha val="90000"/>
            <a:hueOff val="7144569"/>
            <a:satOff val="-9195"/>
            <a:lumOff val="-717"/>
            <a:alphaOff val="0"/>
          </a:schemeClr>
        </a:solidFill>
        <a:ln w="38100" cap="flat" cmpd="sng" algn="ctr">
          <a:solidFill>
            <a:schemeClr val="accent3">
              <a:tint val="40000"/>
              <a:alpha val="90000"/>
              <a:hueOff val="7144569"/>
              <a:satOff val="-9195"/>
              <a:lumOff val="-7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s-ES" sz="1300" b="0" i="0" kern="1200" dirty="0">
              <a:solidFill>
                <a:schemeClr val="tx1"/>
              </a:solidFill>
              <a:effectLst/>
              <a:latin typeface="Calibri" panose="020F0502020204030204" pitchFamily="34" charset="0"/>
              <a:ea typeface="+mn-ea"/>
              <a:cs typeface="Calibri" panose="020F0502020204030204" pitchFamily="34" charset="0"/>
            </a:rPr>
            <a:t>Se refiere a la eficiencia con la que se utilizan las máquinas para producir bienes o servicios.</a:t>
          </a:r>
          <a:endParaRPr lang="es-PE" sz="1300" kern="1200" dirty="0">
            <a:latin typeface="Calibri" panose="020F0502020204030204" pitchFamily="34" charset="0"/>
            <a:cs typeface="Calibri" panose="020F0502020204030204" pitchFamily="34" charset="0"/>
          </a:endParaRPr>
        </a:p>
        <a:p>
          <a:pPr marL="114300" lvl="1" indent="-114300" algn="l" defTabSz="577850">
            <a:lnSpc>
              <a:spcPct val="90000"/>
            </a:lnSpc>
            <a:spcBef>
              <a:spcPct val="0"/>
            </a:spcBef>
            <a:spcAft>
              <a:spcPct val="15000"/>
            </a:spcAft>
            <a:buChar char="•"/>
          </a:pPr>
          <a:r>
            <a:rPr lang="es-ES" sz="1300" b="1" i="0" kern="1200" dirty="0">
              <a:solidFill>
                <a:schemeClr val="tx1"/>
              </a:solidFill>
              <a:effectLst/>
              <a:latin typeface="Calibri" panose="020F0502020204030204" pitchFamily="34" charset="0"/>
              <a:ea typeface="+mn-ea"/>
              <a:cs typeface="Calibri" panose="020F0502020204030204" pitchFamily="34" charset="0"/>
            </a:rPr>
            <a:t>Ejemplo</a:t>
          </a:r>
          <a:r>
            <a:rPr lang="es-ES" sz="1300" b="0" i="0" kern="1200" dirty="0">
              <a:solidFill>
                <a:schemeClr val="tx1"/>
              </a:solidFill>
              <a:effectLst/>
              <a:latin typeface="Calibri" panose="020F0502020204030204" pitchFamily="34" charset="0"/>
              <a:ea typeface="+mn-ea"/>
              <a:cs typeface="Calibri" panose="020F0502020204030204" pitchFamily="34" charset="0"/>
            </a:rPr>
            <a:t>: </a:t>
          </a:r>
          <a:r>
            <a:rPr lang="es-ES_tradnl" sz="1300" kern="1200" dirty="0">
              <a:latin typeface="Calibri" panose="020F0502020204030204" pitchFamily="34" charset="0"/>
              <a:cs typeface="Calibri" panose="020F0502020204030204" pitchFamily="34" charset="0"/>
            </a:rPr>
            <a:t>Si una máquina produce 100 unidades por día de trabajo y aumenta su producción a 120 unidades en el mismo lapso de tiempo gracias al empleo de mejores herramientas; entonces la productividad de esa máquina habrá aumentado en un 20%.</a:t>
          </a:r>
          <a:endParaRPr lang="es-PE" sz="1300" kern="1200" dirty="0">
            <a:latin typeface="Calibri" panose="020F0502020204030204" pitchFamily="34" charset="0"/>
            <a:cs typeface="Calibri" panose="020F0502020204030204" pitchFamily="34" charset="0"/>
          </a:endParaRPr>
        </a:p>
      </dsp:txBody>
      <dsp:txXfrm>
        <a:off x="4432664" y="610184"/>
        <a:ext cx="1942733" cy="3318705"/>
      </dsp:txXfrm>
    </dsp:sp>
    <dsp:sp modelId="{51686AA9-B167-44FE-8CEF-884366B679C8}">
      <dsp:nvSpPr>
        <dsp:cNvPr id="0" name=""/>
        <dsp:cNvSpPr/>
      </dsp:nvSpPr>
      <dsp:spPr>
        <a:xfrm>
          <a:off x="6647381" y="135110"/>
          <a:ext cx="1942733" cy="475073"/>
        </a:xfrm>
        <a:prstGeom prst="rect">
          <a:avLst/>
        </a:prstGeom>
        <a:solidFill>
          <a:schemeClr val="accent3">
            <a:hueOff val="11250264"/>
            <a:satOff val="-16880"/>
            <a:lumOff val="-2745"/>
            <a:alphaOff val="0"/>
          </a:schemeClr>
        </a:solidFill>
        <a:ln w="381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s-ES_tradnl" sz="1300" b="1" kern="1200" dirty="0">
              <a:latin typeface="Calibri" panose="020F0502020204030204" pitchFamily="34" charset="0"/>
              <a:cs typeface="Calibri" panose="020F0502020204030204" pitchFamily="34" charset="0"/>
            </a:rPr>
            <a:t>Productividad de la mano de obra</a:t>
          </a:r>
          <a:endParaRPr lang="es-PE" sz="1300" kern="1200" dirty="0">
            <a:latin typeface="Calibri" panose="020F0502020204030204" pitchFamily="34" charset="0"/>
            <a:cs typeface="Calibri" panose="020F0502020204030204" pitchFamily="34" charset="0"/>
          </a:endParaRPr>
        </a:p>
      </dsp:txBody>
      <dsp:txXfrm>
        <a:off x="6647381" y="135110"/>
        <a:ext cx="1942733" cy="475073"/>
      </dsp:txXfrm>
    </dsp:sp>
    <dsp:sp modelId="{41A4F9DE-3033-46D8-BBFE-5B5400906579}">
      <dsp:nvSpPr>
        <dsp:cNvPr id="0" name=""/>
        <dsp:cNvSpPr/>
      </dsp:nvSpPr>
      <dsp:spPr>
        <a:xfrm>
          <a:off x="6647381" y="610184"/>
          <a:ext cx="1942733" cy="3318705"/>
        </a:xfrm>
        <a:prstGeom prst="rect">
          <a:avLst/>
        </a:prstGeom>
        <a:solidFill>
          <a:schemeClr val="accent3">
            <a:tint val="40000"/>
            <a:alpha val="90000"/>
            <a:hueOff val="10716854"/>
            <a:satOff val="-13793"/>
            <a:lumOff val="-1075"/>
            <a:alphaOff val="0"/>
          </a:schemeClr>
        </a:solidFill>
        <a:ln w="38100" cap="flat" cmpd="sng" algn="ctr">
          <a:solidFill>
            <a:schemeClr val="accent3">
              <a:tint val="40000"/>
              <a:alpha val="90000"/>
              <a:hueOff val="10716854"/>
              <a:satOff val="-13793"/>
              <a:lumOff val="-107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s-ES" sz="1300" b="0" i="0" kern="1200" dirty="0">
              <a:solidFill>
                <a:schemeClr val="tx1"/>
              </a:solidFill>
              <a:effectLst/>
              <a:latin typeface="Calibri" panose="020F0502020204030204" pitchFamily="34" charset="0"/>
              <a:ea typeface="+mn-ea"/>
              <a:cs typeface="Calibri" panose="020F0502020204030204" pitchFamily="34" charset="0"/>
            </a:rPr>
            <a:t>Se refiere a la eficiencia con la que se utiliza la mano de obra para producir bienes o servicios. </a:t>
          </a:r>
          <a:endParaRPr lang="es-PE" sz="1300" kern="1200" dirty="0">
            <a:latin typeface="Calibri" panose="020F0502020204030204" pitchFamily="34" charset="0"/>
            <a:cs typeface="Calibri" panose="020F0502020204030204" pitchFamily="34" charset="0"/>
          </a:endParaRPr>
        </a:p>
        <a:p>
          <a:pPr marL="114300" lvl="1" indent="-114300" algn="l" defTabSz="577850">
            <a:lnSpc>
              <a:spcPct val="90000"/>
            </a:lnSpc>
            <a:spcBef>
              <a:spcPct val="0"/>
            </a:spcBef>
            <a:spcAft>
              <a:spcPct val="15000"/>
            </a:spcAft>
            <a:buChar char="•"/>
          </a:pPr>
          <a:r>
            <a:rPr lang="es-ES" sz="1300" b="1" i="0" kern="1200" dirty="0">
              <a:solidFill>
                <a:schemeClr val="tx1"/>
              </a:solidFill>
              <a:effectLst/>
              <a:latin typeface="Calibri" panose="020F0502020204030204" pitchFamily="34" charset="0"/>
              <a:ea typeface="+mn-ea"/>
              <a:cs typeface="Calibri" panose="020F0502020204030204" pitchFamily="34" charset="0"/>
            </a:rPr>
            <a:t>Ejemplo</a:t>
          </a:r>
          <a:r>
            <a:rPr lang="es-ES" sz="1300" b="0" i="0" kern="1200" dirty="0">
              <a:solidFill>
                <a:schemeClr val="tx1"/>
              </a:solidFill>
              <a:effectLst/>
              <a:latin typeface="Calibri" panose="020F0502020204030204" pitchFamily="34" charset="0"/>
              <a:ea typeface="+mn-ea"/>
              <a:cs typeface="Calibri" panose="020F0502020204030204" pitchFamily="34" charset="0"/>
            </a:rPr>
            <a:t>: </a:t>
          </a:r>
          <a:r>
            <a:rPr lang="es-ES_tradnl" sz="1300" kern="1200" dirty="0">
              <a:latin typeface="Calibri" panose="020F0502020204030204" pitchFamily="34" charset="0"/>
              <a:cs typeface="Calibri" panose="020F0502020204030204" pitchFamily="34" charset="0"/>
            </a:rPr>
            <a:t>Si un alfarero produce 30 platos por hora y al adoptar mejores métodos de trabajo logra producir 40 platos; entonces su productividad habrá aumentado en un 33.33%.</a:t>
          </a:r>
          <a:endParaRPr lang="es-PE" sz="1300" kern="1200" dirty="0">
            <a:latin typeface="Calibri" panose="020F0502020204030204" pitchFamily="34" charset="0"/>
            <a:cs typeface="Calibri" panose="020F0502020204030204" pitchFamily="34" charset="0"/>
          </a:endParaRPr>
        </a:p>
      </dsp:txBody>
      <dsp:txXfrm>
        <a:off x="6647381" y="610184"/>
        <a:ext cx="1942733" cy="331870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jpeg>
</file>

<file path=ppt/media/image10.png>
</file>

<file path=ppt/media/image11.png>
</file>

<file path=ppt/media/image13.tiff>
</file>

<file path=ppt/media/image15.png>
</file>

<file path=ppt/media/image16.png>
</file>

<file path=ppt/media/image17.png>
</file>

<file path=ppt/media/image18.jpe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jpeg>
</file>

<file path=ppt/media/image30.jpeg>
</file>

<file path=ppt/media/image31.jpeg>
</file>

<file path=ppt/media/image32.jpeg>
</file>

<file path=ppt/media/image35.jpeg>
</file>

<file path=ppt/media/image36.png>
</file>

<file path=ppt/media/image37.png>
</file>

<file path=ppt/media/image39.png>
</file>

<file path=ppt/media/image40.png>
</file>

<file path=ppt/media/image4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a:defRPr>
            </a:lvl1pPr>
          </a:lstStyle>
          <a:p>
            <a:endParaRPr lang="es-ES"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a:defRPr>
            </a:lvl1pPr>
          </a:lstStyle>
          <a:p>
            <a:fld id="{9D357267-F5CB-4939-BF7A-DB6BFA44456E}" type="datetimeFigureOut">
              <a:rPr lang="es-ES" smtClean="0"/>
              <a:pPr/>
              <a:t>01/02/2024</a:t>
            </a:fld>
            <a:endParaRPr lang="es-ES" dirty="0"/>
          </a:p>
        </p:txBody>
      </p:sp>
      <p:sp>
        <p:nvSpPr>
          <p:cNvPr id="4" name="3 Marcador de imagen de diapositiva"/>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a:defRPr>
            </a:lvl1pPr>
          </a:lstStyle>
          <a:p>
            <a:endParaRPr lang="es-ES"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a:defRPr>
            </a:lvl1pPr>
          </a:lstStyle>
          <a:p>
            <a:fld id="{6B7E992D-280B-41DE-9EA7-7D9ADBA98B46}" type="slidenum">
              <a:rPr lang="es-ES" smtClean="0"/>
              <a:pPr/>
              <a:t>‹Nº›</a:t>
            </a:fld>
            <a:endParaRPr lang="es-ES" dirty="0"/>
          </a:p>
        </p:txBody>
      </p:sp>
    </p:spTree>
    <p:extLst>
      <p:ext uri="{BB962C8B-B14F-4D97-AF65-F5344CB8AC3E}">
        <p14:creationId xmlns:p14="http://schemas.microsoft.com/office/powerpoint/2010/main" val="500682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a:t>
            </a:fld>
            <a:endParaRPr lang="es-ES"/>
          </a:p>
        </p:txBody>
      </p:sp>
    </p:spTree>
    <p:extLst>
      <p:ext uri="{BB962C8B-B14F-4D97-AF65-F5344CB8AC3E}">
        <p14:creationId xmlns:p14="http://schemas.microsoft.com/office/powerpoint/2010/main" val="17432963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600" b="1" kern="1200" dirty="0">
                <a:solidFill>
                  <a:schemeClr val="tx1"/>
                </a:solidFill>
                <a:effectLst/>
                <a:latin typeface="+mn-lt"/>
                <a:ea typeface="+mn-ea"/>
                <a:cs typeface="+mn-cs"/>
              </a:rPr>
              <a:t>Sistema de información gerencial: </a:t>
            </a:r>
            <a:r>
              <a:rPr lang="es-ES" sz="1200" b="0" i="0" kern="1200" dirty="0">
                <a:solidFill>
                  <a:schemeClr val="tx1"/>
                </a:solidFill>
                <a:effectLst/>
                <a:latin typeface="+mn-lt"/>
                <a:ea typeface="+mn-ea"/>
                <a:cs typeface="+mn-cs"/>
              </a:rPr>
              <a:t>Este sistema proporciona información regular que ayuda en la planificación, control y operaciones organizacionales. Ejemplo: un informe sobre las ventas mensuales, los niveles actuales del inventario o el estado actual del presupuesto (Salesforce, SAP ERP, Oracle E-Business Suite, </a:t>
            </a:r>
            <a:r>
              <a:rPr lang="es-ES" sz="1200" b="0" i="0" kern="1200" dirty="0" err="1">
                <a:solidFill>
                  <a:schemeClr val="tx1"/>
                </a:solidFill>
                <a:effectLst/>
                <a:latin typeface="+mn-lt"/>
                <a:ea typeface="+mn-ea"/>
                <a:cs typeface="+mn-cs"/>
              </a:rPr>
              <a:t>etc</a:t>
            </a:r>
            <a:r>
              <a:rPr lang="es-ES" sz="1200" b="0" i="0" kern="1200" dirty="0">
                <a:solidFill>
                  <a:schemeClr val="tx1"/>
                </a:solidFill>
                <a:effectLst/>
                <a:latin typeface="+mn-lt"/>
                <a:ea typeface="+mn-ea"/>
                <a:cs typeface="+mn-cs"/>
              </a:rPr>
              <a:t>).</a:t>
            </a:r>
          </a:p>
          <a:p>
            <a:endParaRPr lang="es-ES" sz="1600" kern="1200" dirty="0">
              <a:solidFill>
                <a:schemeClr val="tx1"/>
              </a:solidFill>
              <a:effectLst/>
              <a:latin typeface="+mn-lt"/>
              <a:ea typeface="+mn-ea"/>
              <a:cs typeface="+mn-cs"/>
            </a:endParaRPr>
          </a:p>
          <a:p>
            <a:r>
              <a:rPr lang="es-ES" sz="1600" b="1" kern="1200" dirty="0">
                <a:solidFill>
                  <a:schemeClr val="tx1"/>
                </a:solidFill>
                <a:effectLst/>
                <a:latin typeface="+mn-lt"/>
                <a:ea typeface="+mn-ea"/>
                <a:cs typeface="+mn-cs"/>
              </a:rPr>
              <a:t>Sistema de apoyo para la decisión: </a:t>
            </a:r>
            <a:r>
              <a:rPr lang="es-ES" sz="1200" b="0" i="0" kern="1200" dirty="0">
                <a:solidFill>
                  <a:schemeClr val="tx1"/>
                </a:solidFill>
                <a:effectLst/>
                <a:latin typeface="+mn-lt"/>
                <a:ea typeface="+mn-ea"/>
                <a:cs typeface="+mn-cs"/>
              </a:rPr>
              <a:t>Estos sistemas están diseñados para ayudar en el proceso específico de toma de decisiones. Incluyen herramientas analíticas avanzadas y modelos que ayudan a evaluar diferentes opciones estratégicas. Ejemplo: Los sistemas que analizan diferentes escenarios financieros basados en variables cambiantes como los sistemas de Business </a:t>
            </a:r>
            <a:r>
              <a:rPr lang="es-ES" sz="1200" b="0" i="0" kern="1200" dirty="0" err="1">
                <a:solidFill>
                  <a:schemeClr val="tx1"/>
                </a:solidFill>
                <a:effectLst/>
                <a:latin typeface="+mn-lt"/>
                <a:ea typeface="+mn-ea"/>
                <a:cs typeface="+mn-cs"/>
              </a:rPr>
              <a:t>Intelligence</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Power</a:t>
            </a:r>
            <a:r>
              <a:rPr lang="es-ES" sz="1200" b="0" i="0" kern="1200" dirty="0">
                <a:solidFill>
                  <a:schemeClr val="tx1"/>
                </a:solidFill>
                <a:effectLst/>
                <a:latin typeface="+mn-lt"/>
                <a:ea typeface="+mn-ea"/>
                <a:cs typeface="+mn-cs"/>
              </a:rPr>
              <a:t> BI, Cognos, SAS Business </a:t>
            </a:r>
            <a:r>
              <a:rPr lang="es-ES" sz="1200" b="0" i="0" kern="1200" dirty="0" err="1">
                <a:solidFill>
                  <a:schemeClr val="tx1"/>
                </a:solidFill>
                <a:effectLst/>
                <a:latin typeface="+mn-lt"/>
                <a:ea typeface="+mn-ea"/>
                <a:cs typeface="+mn-cs"/>
              </a:rPr>
              <a:t>Intelligence</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Tableau</a:t>
            </a:r>
            <a:r>
              <a:rPr lang="es-ES" sz="1200" b="0" i="0" kern="1200" dirty="0">
                <a:solidFill>
                  <a:schemeClr val="tx1"/>
                </a:solidFill>
                <a:effectLst/>
                <a:latin typeface="+mn-lt"/>
                <a:ea typeface="+mn-ea"/>
                <a:cs typeface="+mn-cs"/>
              </a:rPr>
              <a:t>).</a:t>
            </a:r>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11</a:t>
            </a:fld>
            <a:endParaRPr lang="es-PE"/>
          </a:p>
        </p:txBody>
      </p:sp>
    </p:spTree>
    <p:extLst>
      <p:ext uri="{BB962C8B-B14F-4D97-AF65-F5344CB8AC3E}">
        <p14:creationId xmlns:p14="http://schemas.microsoft.com/office/powerpoint/2010/main" val="17086887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600" kern="1200" dirty="0">
                <a:solidFill>
                  <a:schemeClr val="tx1"/>
                </a:solidFill>
                <a:effectLst/>
                <a:latin typeface="+mn-lt"/>
                <a:ea typeface="+mn-ea"/>
                <a:cs typeface="+mn-cs"/>
              </a:rPr>
              <a:t>En muchas organizaciones, los indicadores se convierten en la meta que hay que alcanzar y todo el mundo se aliena tratando de lograr, a toda costa, el valor del indicador.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6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sz="1600" kern="1200" dirty="0">
                <a:solidFill>
                  <a:schemeClr val="tx1"/>
                </a:solidFill>
                <a:effectLst/>
                <a:latin typeface="+mn-lt"/>
                <a:ea typeface="+mn-ea"/>
                <a:cs typeface="+mn-cs"/>
              </a:rPr>
              <a:t>Con esto, el indicador pierde su naturaleza esencial de ser guía y apoyo para el control, y se convierte en un factor negativo tanto para las personas como para la organización.  Por lo tanto, los indicadores No son el fin. Los indicadores son el medio para lograr el fin (los objetivos de la empresa).</a:t>
            </a:r>
            <a:endParaRPr lang="es-PE" sz="1600" kern="1200" dirty="0">
              <a:solidFill>
                <a:schemeClr val="tx1"/>
              </a:solidFill>
              <a:effectLst/>
              <a:latin typeface="+mn-lt"/>
              <a:ea typeface="+mn-ea"/>
              <a:cs typeface="+mn-cs"/>
            </a:endParaRPr>
          </a:p>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12</a:t>
            </a:fld>
            <a:endParaRPr lang="es-PE"/>
          </a:p>
        </p:txBody>
      </p:sp>
    </p:spTree>
    <p:extLst>
      <p:ext uri="{BB962C8B-B14F-4D97-AF65-F5344CB8AC3E}">
        <p14:creationId xmlns:p14="http://schemas.microsoft.com/office/powerpoint/2010/main" val="11499171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13</a:t>
            </a:fld>
            <a:endParaRPr lang="es-ES" dirty="0"/>
          </a:p>
        </p:txBody>
      </p:sp>
    </p:spTree>
    <p:extLst>
      <p:ext uri="{BB962C8B-B14F-4D97-AF65-F5344CB8AC3E}">
        <p14:creationId xmlns:p14="http://schemas.microsoft.com/office/powerpoint/2010/main" val="17875987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71450" indent="-171450">
              <a:buFont typeface="Arial" panose="020B0604020202020204" pitchFamily="34" charset="0"/>
              <a:buChar char="•"/>
            </a:pPr>
            <a:r>
              <a:rPr lang="es-ES_tradnl" b="1" dirty="0"/>
              <a:t>Nombre: </a:t>
            </a:r>
            <a:r>
              <a:rPr lang="es-ES_tradnl" b="0" dirty="0"/>
              <a:t>Es</a:t>
            </a:r>
            <a:r>
              <a:rPr lang="es-ES_tradnl" b="1" dirty="0"/>
              <a:t> </a:t>
            </a:r>
            <a:r>
              <a:rPr lang="es-ES_tradnl" b="0" dirty="0"/>
              <a:t>l</a:t>
            </a:r>
            <a:r>
              <a:rPr lang="es-ES_tradnl" dirty="0"/>
              <a:t>a identificación y diferenciación de un indicador. El nombre debe ser concreto y definir claramente su objetivo y utilidad.</a:t>
            </a:r>
          </a:p>
          <a:p>
            <a:pPr marL="171450" indent="-171450">
              <a:buFont typeface="Arial" panose="020B0604020202020204" pitchFamily="34" charset="0"/>
              <a:buChar char="•"/>
            </a:pPr>
            <a:r>
              <a:rPr lang="es-ES_tradnl" b="1" dirty="0"/>
              <a:t>Forma de cálculo: </a:t>
            </a:r>
            <a:r>
              <a:rPr lang="es-ES_tradnl" dirty="0"/>
              <a:t>Se debe tener claro la fórmula para el cálculo de su valor.</a:t>
            </a:r>
          </a:p>
          <a:p>
            <a:pPr marL="171450" indent="-171450">
              <a:buFont typeface="Arial" panose="020B0604020202020204" pitchFamily="34" charset="0"/>
              <a:buChar char="•"/>
            </a:pPr>
            <a:r>
              <a:rPr lang="es-ES_tradnl" b="1" dirty="0"/>
              <a:t>Unidad: </a:t>
            </a:r>
            <a:r>
              <a:rPr lang="es-ES_tradnl" dirty="0"/>
              <a:t>Es la manera como se expresa el valor de un indicador.</a:t>
            </a:r>
          </a:p>
          <a:p>
            <a:pPr marL="171450" indent="-171450">
              <a:buFont typeface="Arial" panose="020B0604020202020204" pitchFamily="34" charset="0"/>
              <a:buChar char="•"/>
            </a:pPr>
            <a:r>
              <a:rPr lang="es-ES_tradnl" b="1" dirty="0"/>
              <a:t>Glosario</a:t>
            </a:r>
            <a:r>
              <a:rPr lang="es-ES_tradnl" dirty="0"/>
              <a:t>: Es el documento donde se especifica los factores y aspectos relacionados con el indicador y su cálculo.</a:t>
            </a:r>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14</a:t>
            </a:fld>
            <a:endParaRPr lang="es-ES" dirty="0"/>
          </a:p>
        </p:txBody>
      </p:sp>
    </p:spTree>
    <p:extLst>
      <p:ext uri="{BB962C8B-B14F-4D97-AF65-F5344CB8AC3E}">
        <p14:creationId xmlns:p14="http://schemas.microsoft.com/office/powerpoint/2010/main" val="379073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71450" indent="-171450">
              <a:buFont typeface="Arial" panose="020B0604020202020204" pitchFamily="34" charset="0"/>
              <a:buChar char="•"/>
            </a:pPr>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15</a:t>
            </a:fld>
            <a:endParaRPr lang="es-ES" dirty="0"/>
          </a:p>
        </p:txBody>
      </p:sp>
    </p:spTree>
    <p:extLst>
      <p:ext uri="{BB962C8B-B14F-4D97-AF65-F5344CB8AC3E}">
        <p14:creationId xmlns:p14="http://schemas.microsoft.com/office/powerpoint/2010/main" val="19834723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 typeface="Arial" panose="020B0604020202020204" pitchFamily="34" charset="0"/>
              <a:buNone/>
            </a:pPr>
            <a:r>
              <a:rPr lang="es-ES_tradnl" dirty="0"/>
              <a:t>Es necesario comparar el resultado del indicador con el objetivo establecido para que cobre mayor sentido. Ejemplo, si el objetivo fuera tener una eficacia mensual de ventas de al menos 50%, entonces este vendedor estaría por debajo del objetivo.</a:t>
            </a:r>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16</a:t>
            </a:fld>
            <a:endParaRPr lang="es-ES" dirty="0"/>
          </a:p>
        </p:txBody>
      </p:sp>
    </p:spTree>
    <p:extLst>
      <p:ext uri="{BB962C8B-B14F-4D97-AF65-F5344CB8AC3E}">
        <p14:creationId xmlns:p14="http://schemas.microsoft.com/office/powerpoint/2010/main" val="42695317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1" i="0" kern="1200" dirty="0">
                <a:solidFill>
                  <a:schemeClr val="tx1"/>
                </a:solidFill>
                <a:effectLst/>
                <a:latin typeface="+mn-lt"/>
                <a:ea typeface="+mn-ea"/>
                <a:cs typeface="+mn-cs"/>
              </a:rPr>
              <a:t>Ejemplo Eficiencia: </a:t>
            </a:r>
            <a:r>
              <a:rPr lang="es-ES" sz="1200" b="0" i="0" kern="1200" dirty="0">
                <a:solidFill>
                  <a:schemeClr val="tx1"/>
                </a:solidFill>
                <a:effectLst/>
                <a:latin typeface="+mn-lt"/>
                <a:ea typeface="+mn-ea"/>
                <a:cs typeface="+mn-cs"/>
              </a:rPr>
              <a:t>Cantidad de pedidos de zapatos procesados por hora. El objetivo sería procesar 100 pedidos de zapatos por hora manteniendo los estándares de calidad.</a:t>
            </a:r>
          </a:p>
          <a:p>
            <a:endParaRPr lang="es-ES" sz="1200" b="0" i="0" kern="1200" dirty="0">
              <a:solidFill>
                <a:schemeClr val="tx1"/>
              </a:solidFill>
              <a:effectLst/>
              <a:latin typeface="+mn-lt"/>
              <a:ea typeface="+mn-ea"/>
              <a:cs typeface="+mn-cs"/>
            </a:endParaRPr>
          </a:p>
          <a:p>
            <a:r>
              <a:rPr lang="es-ES" sz="1200" b="1" i="0" kern="1200" dirty="0">
                <a:solidFill>
                  <a:schemeClr val="tx1"/>
                </a:solidFill>
                <a:effectLst/>
                <a:latin typeface="+mn-lt"/>
                <a:ea typeface="+mn-ea"/>
                <a:cs typeface="+mn-cs"/>
              </a:rPr>
              <a:t>Ejemplo Eficacia: </a:t>
            </a:r>
            <a:r>
              <a:rPr lang="es-ES" sz="1200" b="0" i="0" kern="1200" dirty="0">
                <a:solidFill>
                  <a:schemeClr val="tx1"/>
                </a:solidFill>
                <a:effectLst/>
                <a:latin typeface="+mn-lt"/>
                <a:ea typeface="+mn-ea"/>
                <a:cs typeface="+mn-cs"/>
              </a:rPr>
              <a:t>Medir el porcentaje de clientes que realizaron una compra después de ver una publicidad. El objetivo sería alcanzar una tasa de éxito del 50%.</a:t>
            </a:r>
          </a:p>
          <a:p>
            <a:endParaRPr lang="es-E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sz="1200" b="1" i="0" kern="1200" dirty="0">
                <a:solidFill>
                  <a:schemeClr val="tx1"/>
                </a:solidFill>
                <a:effectLst/>
                <a:latin typeface="+mn-lt"/>
                <a:ea typeface="+mn-ea"/>
                <a:cs typeface="+mn-cs"/>
              </a:rPr>
              <a:t>Ejemplo Efectividad: </a:t>
            </a:r>
            <a:r>
              <a:rPr lang="es-ES" sz="1200" b="0" i="0" kern="1200" dirty="0">
                <a:solidFill>
                  <a:schemeClr val="tx1"/>
                </a:solidFill>
                <a:effectLst/>
                <a:latin typeface="+mn-lt"/>
                <a:ea typeface="+mn-ea"/>
                <a:cs typeface="+mn-cs"/>
              </a:rPr>
              <a:t>Medir el nivel de satisfacción del cliente con respecto al pedido entregado. El objetivo sería alcanzar una calificación promedio de 4.5/5 en las reseñas de los clientes.</a:t>
            </a:r>
          </a:p>
          <a:p>
            <a:endParaRPr lang="es-ES" sz="1200" b="1" i="0" kern="1200" dirty="0">
              <a:solidFill>
                <a:schemeClr val="tx1"/>
              </a:solidFill>
              <a:effectLst/>
              <a:latin typeface="+mn-lt"/>
              <a:ea typeface="+mn-ea"/>
              <a:cs typeface="+mn-cs"/>
            </a:endParaRPr>
          </a:p>
          <a:p>
            <a:r>
              <a:rPr lang="es-ES" sz="1200" b="1" i="0" kern="1200" dirty="0">
                <a:solidFill>
                  <a:schemeClr val="tx1"/>
                </a:solidFill>
                <a:effectLst/>
                <a:latin typeface="+mn-lt"/>
                <a:ea typeface="+mn-ea"/>
                <a:cs typeface="+mn-cs"/>
              </a:rPr>
              <a:t>Ejemplo Productividad: </a:t>
            </a:r>
            <a:r>
              <a:rPr lang="es-ES" sz="1200" b="0" i="0" kern="1200" dirty="0">
                <a:solidFill>
                  <a:schemeClr val="tx1"/>
                </a:solidFill>
                <a:effectLst/>
                <a:latin typeface="+mn-lt"/>
                <a:ea typeface="+mn-ea"/>
                <a:cs typeface="+mn-cs"/>
              </a:rPr>
              <a:t>Medir la cantidad de productos ensamblados por cada empleado por hora. El objetivo sería que cada empleado ensamble 20 productos por hora.</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En Resumen, Estos indicadores son herramientas valiosas para los gerentes, ya que proporcionan una forma objetiva de medir y mejorar el rendimiento del proceso.</a:t>
            </a:r>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17</a:t>
            </a:fld>
            <a:endParaRPr lang="es-ES" dirty="0"/>
          </a:p>
        </p:txBody>
      </p:sp>
    </p:spTree>
    <p:extLst>
      <p:ext uri="{BB962C8B-B14F-4D97-AF65-F5344CB8AC3E}">
        <p14:creationId xmlns:p14="http://schemas.microsoft.com/office/powerpoint/2010/main" val="31992050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20</a:t>
            </a:fld>
            <a:endParaRPr lang="es-ES" dirty="0"/>
          </a:p>
        </p:txBody>
      </p:sp>
    </p:spTree>
    <p:extLst>
      <p:ext uri="{BB962C8B-B14F-4D97-AF65-F5344CB8AC3E}">
        <p14:creationId xmlns:p14="http://schemas.microsoft.com/office/powerpoint/2010/main" val="7194934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21</a:t>
            </a:fld>
            <a:endParaRPr lang="es-ES" dirty="0"/>
          </a:p>
        </p:txBody>
      </p:sp>
    </p:spTree>
    <p:extLst>
      <p:ext uri="{BB962C8B-B14F-4D97-AF65-F5344CB8AC3E}">
        <p14:creationId xmlns:p14="http://schemas.microsoft.com/office/powerpoint/2010/main" val="7586516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a:bodyPr>
          <a:lstStyle/>
          <a:p>
            <a:pPr marL="0" indent="0">
              <a:buFont typeface="+mj-lt"/>
              <a:buNone/>
            </a:pPr>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22</a:t>
            </a:fld>
            <a:endParaRPr lang="es-ES" dirty="0"/>
          </a:p>
        </p:txBody>
      </p:sp>
    </p:spTree>
    <p:extLst>
      <p:ext uri="{BB962C8B-B14F-4D97-AF65-F5344CB8AC3E}">
        <p14:creationId xmlns:p14="http://schemas.microsoft.com/office/powerpoint/2010/main" val="917352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a:t>
            </a:fld>
            <a:endParaRPr lang="es-ES" dirty="0"/>
          </a:p>
        </p:txBody>
      </p:sp>
    </p:spTree>
    <p:extLst>
      <p:ext uri="{BB962C8B-B14F-4D97-AF65-F5344CB8AC3E}">
        <p14:creationId xmlns:p14="http://schemas.microsoft.com/office/powerpoint/2010/main" val="19864327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a:bodyPr>
          <a:lstStyle/>
          <a:p>
            <a:pPr marL="0" indent="0">
              <a:buFont typeface="+mj-lt"/>
              <a:buNone/>
            </a:pPr>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23</a:t>
            </a:fld>
            <a:endParaRPr lang="es-ES" dirty="0"/>
          </a:p>
        </p:txBody>
      </p:sp>
    </p:spTree>
    <p:extLst>
      <p:ext uri="{BB962C8B-B14F-4D97-AF65-F5344CB8AC3E}">
        <p14:creationId xmlns:p14="http://schemas.microsoft.com/office/powerpoint/2010/main" val="20460172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a:bodyPr>
          <a:lstStyle/>
          <a:p>
            <a:pPr marL="0" indent="0">
              <a:buFont typeface="+mj-lt"/>
              <a:buNone/>
            </a:pPr>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24</a:t>
            </a:fld>
            <a:endParaRPr lang="es-ES" dirty="0"/>
          </a:p>
        </p:txBody>
      </p:sp>
    </p:spTree>
    <p:extLst>
      <p:ext uri="{BB962C8B-B14F-4D97-AF65-F5344CB8AC3E}">
        <p14:creationId xmlns:p14="http://schemas.microsoft.com/office/powerpoint/2010/main" val="38820855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a:bodyPr>
          <a:lstStyle/>
          <a:p>
            <a:pPr marL="0" indent="0">
              <a:buFont typeface="+mj-lt"/>
              <a:buNone/>
            </a:pPr>
            <a:endParaRPr lang="es-ES_tradnl" b="1"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25</a:t>
            </a:fld>
            <a:endParaRPr lang="es-ES" dirty="0"/>
          </a:p>
        </p:txBody>
      </p:sp>
    </p:spTree>
    <p:extLst>
      <p:ext uri="{BB962C8B-B14F-4D97-AF65-F5344CB8AC3E}">
        <p14:creationId xmlns:p14="http://schemas.microsoft.com/office/powerpoint/2010/main" val="36787651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26</a:t>
            </a:fld>
            <a:endParaRPr lang="es-ES" dirty="0"/>
          </a:p>
        </p:txBody>
      </p:sp>
    </p:spTree>
    <p:extLst>
      <p:ext uri="{BB962C8B-B14F-4D97-AF65-F5344CB8AC3E}">
        <p14:creationId xmlns:p14="http://schemas.microsoft.com/office/powerpoint/2010/main" val="19503400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27</a:t>
            </a:fld>
            <a:endParaRPr lang="es-ES" dirty="0"/>
          </a:p>
        </p:txBody>
      </p:sp>
    </p:spTree>
    <p:extLst>
      <p:ext uri="{BB962C8B-B14F-4D97-AF65-F5344CB8AC3E}">
        <p14:creationId xmlns:p14="http://schemas.microsoft.com/office/powerpoint/2010/main" val="2051014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 typeface="+mj-lt"/>
              <a:buNone/>
              <a:tabLst/>
              <a:defRPr/>
            </a:pPr>
            <a:r>
              <a:rPr lang="es-ES_tradnl" dirty="0"/>
              <a:t>En resumen, La productividad tiene como orientación básica satisfacer al cliente empleando para ello la menor cantidad de insumos posibles.</a:t>
            </a:r>
          </a:p>
          <a:p>
            <a:pPr marL="0" indent="0">
              <a:buFont typeface="+mj-lt"/>
              <a:buNone/>
            </a:pPr>
            <a:endParaRPr lang="es-ES_tradnl" b="1"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28</a:t>
            </a:fld>
            <a:endParaRPr lang="es-ES" dirty="0"/>
          </a:p>
        </p:txBody>
      </p:sp>
    </p:spTree>
    <p:extLst>
      <p:ext uri="{BB962C8B-B14F-4D97-AF65-F5344CB8AC3E}">
        <p14:creationId xmlns:p14="http://schemas.microsoft.com/office/powerpoint/2010/main" val="11185076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PE" sz="1600" dirty="0"/>
              <a:t>Productividad es la relación entre lo producido y los recursos utilizados para esa producción.</a:t>
            </a:r>
          </a:p>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30</a:t>
            </a:fld>
            <a:endParaRPr lang="es-ES" dirty="0"/>
          </a:p>
        </p:txBody>
      </p:sp>
    </p:spTree>
    <p:extLst>
      <p:ext uri="{BB962C8B-B14F-4D97-AF65-F5344CB8AC3E}">
        <p14:creationId xmlns:p14="http://schemas.microsoft.com/office/powerpoint/2010/main" val="5280523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31</a:t>
            </a:fld>
            <a:endParaRPr lang="es-ES" dirty="0"/>
          </a:p>
        </p:txBody>
      </p:sp>
    </p:spTree>
    <p:extLst>
      <p:ext uri="{BB962C8B-B14F-4D97-AF65-F5344CB8AC3E}">
        <p14:creationId xmlns:p14="http://schemas.microsoft.com/office/powerpoint/2010/main" val="1571787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t>Muchas personas piensan </a:t>
            </a:r>
            <a:r>
              <a:rPr lang="es-ES" dirty="0"/>
              <a:t>que a mayor producción, mayor productividad. Esto no necesariamente es cierto.</a:t>
            </a:r>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32</a:t>
            </a:fld>
            <a:endParaRPr lang="es-ES" dirty="0"/>
          </a:p>
        </p:txBody>
      </p:sp>
    </p:spTree>
    <p:extLst>
      <p:ext uri="{BB962C8B-B14F-4D97-AF65-F5344CB8AC3E}">
        <p14:creationId xmlns:p14="http://schemas.microsoft.com/office/powerpoint/2010/main" val="38337462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33</a:t>
            </a:fld>
            <a:endParaRPr lang="es-ES" dirty="0"/>
          </a:p>
        </p:txBody>
      </p:sp>
    </p:spTree>
    <p:extLst>
      <p:ext uri="{BB962C8B-B14F-4D97-AF65-F5344CB8AC3E}">
        <p14:creationId xmlns:p14="http://schemas.microsoft.com/office/powerpoint/2010/main" val="1351566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a:t>
            </a:fld>
            <a:endParaRPr lang="es-ES" dirty="0"/>
          </a:p>
        </p:txBody>
      </p:sp>
    </p:spTree>
    <p:extLst>
      <p:ext uri="{BB962C8B-B14F-4D97-AF65-F5344CB8AC3E}">
        <p14:creationId xmlns:p14="http://schemas.microsoft.com/office/powerpoint/2010/main" val="8357001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kern="1200" dirty="0">
                <a:solidFill>
                  <a:schemeClr val="tx1"/>
                </a:solidFill>
                <a:effectLst/>
                <a:latin typeface="+mn-lt"/>
                <a:ea typeface="+mn-ea"/>
                <a:cs typeface="+mn-cs"/>
              </a:rPr>
              <a:t>Es decir, la productividad, medida a través del salario mínimo, ha aumentado en un 10.2% de un año a otro. Esto puede ser un indicador de que la economía está creciendo y que los trabajadores están siendo más productivos.</a:t>
            </a:r>
            <a:endParaRPr lang="es-ES" dirty="0"/>
          </a:p>
          <a:p>
            <a:endParaRPr lang="es-ES" dirty="0"/>
          </a:p>
          <a:p>
            <a:r>
              <a:rPr lang="es-ES" dirty="0"/>
              <a:t>Esta información por si sola no nos dice mucho, es necesaria compararla con algo. Debe existir un índice o línea base establecido para ese periodo, de no existir, este cálculo se convertiría en el índice o la línea base, la cual representaría la situación actual y en el futuro sería tomada como base de comparación.</a:t>
            </a:r>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34</a:t>
            </a:fld>
            <a:endParaRPr lang="es-ES" dirty="0"/>
          </a:p>
        </p:txBody>
      </p:sp>
    </p:spTree>
    <p:extLst>
      <p:ext uri="{BB962C8B-B14F-4D97-AF65-F5344CB8AC3E}">
        <p14:creationId xmlns:p14="http://schemas.microsoft.com/office/powerpoint/2010/main" val="4099124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dirty="0"/>
              <a:t>Cada hora un empleado coloca 3.66 metros cuadrados de falso techo.</a:t>
            </a:r>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35</a:t>
            </a:fld>
            <a:endParaRPr lang="es-ES" dirty="0"/>
          </a:p>
        </p:txBody>
      </p:sp>
    </p:spTree>
    <p:extLst>
      <p:ext uri="{BB962C8B-B14F-4D97-AF65-F5344CB8AC3E}">
        <p14:creationId xmlns:p14="http://schemas.microsoft.com/office/powerpoint/2010/main" val="17680229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36</a:t>
            </a:fld>
            <a:endParaRPr lang="es-ES" dirty="0"/>
          </a:p>
        </p:txBody>
      </p:sp>
    </p:spTree>
    <p:extLst>
      <p:ext uri="{BB962C8B-B14F-4D97-AF65-F5344CB8AC3E}">
        <p14:creationId xmlns:p14="http://schemas.microsoft.com/office/powerpoint/2010/main" val="37667828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37</a:t>
            </a:fld>
            <a:endParaRPr lang="es-ES" dirty="0"/>
          </a:p>
        </p:txBody>
      </p:sp>
    </p:spTree>
    <p:extLst>
      <p:ext uri="{BB962C8B-B14F-4D97-AF65-F5344CB8AC3E}">
        <p14:creationId xmlns:p14="http://schemas.microsoft.com/office/powerpoint/2010/main" val="39409890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38</a:t>
            </a:fld>
            <a:endParaRPr lang="es-ES" dirty="0"/>
          </a:p>
        </p:txBody>
      </p:sp>
    </p:spTree>
    <p:extLst>
      <p:ext uri="{BB962C8B-B14F-4D97-AF65-F5344CB8AC3E}">
        <p14:creationId xmlns:p14="http://schemas.microsoft.com/office/powerpoint/2010/main" val="41755167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39</a:t>
            </a:fld>
            <a:endParaRPr lang="es-ES" dirty="0"/>
          </a:p>
        </p:txBody>
      </p:sp>
    </p:spTree>
    <p:extLst>
      <p:ext uri="{BB962C8B-B14F-4D97-AF65-F5344CB8AC3E}">
        <p14:creationId xmlns:p14="http://schemas.microsoft.com/office/powerpoint/2010/main" val="13809620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40</a:t>
            </a:fld>
            <a:endParaRPr lang="es-ES" dirty="0"/>
          </a:p>
        </p:txBody>
      </p:sp>
    </p:spTree>
    <p:extLst>
      <p:ext uri="{BB962C8B-B14F-4D97-AF65-F5344CB8AC3E}">
        <p14:creationId xmlns:p14="http://schemas.microsoft.com/office/powerpoint/2010/main" val="24123142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41</a:t>
            </a:fld>
            <a:endParaRPr lang="es-ES" dirty="0"/>
          </a:p>
        </p:txBody>
      </p:sp>
    </p:spTree>
    <p:extLst>
      <p:ext uri="{BB962C8B-B14F-4D97-AF65-F5344CB8AC3E}">
        <p14:creationId xmlns:p14="http://schemas.microsoft.com/office/powerpoint/2010/main" val="7638576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42</a:t>
            </a:fld>
            <a:endParaRPr lang="es-ES" dirty="0"/>
          </a:p>
        </p:txBody>
      </p:sp>
    </p:spTree>
    <p:extLst>
      <p:ext uri="{BB962C8B-B14F-4D97-AF65-F5344CB8AC3E}">
        <p14:creationId xmlns:p14="http://schemas.microsoft.com/office/powerpoint/2010/main" val="13840489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43</a:t>
            </a:fld>
            <a:endParaRPr lang="es-PE"/>
          </a:p>
        </p:txBody>
      </p:sp>
    </p:spTree>
    <p:extLst>
      <p:ext uri="{BB962C8B-B14F-4D97-AF65-F5344CB8AC3E}">
        <p14:creationId xmlns:p14="http://schemas.microsoft.com/office/powerpoint/2010/main" val="7229130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71450" indent="-171450">
              <a:buFont typeface="Arial" panose="020B0604020202020204" pitchFamily="34" charset="0"/>
              <a:buChar char="•"/>
            </a:pPr>
            <a:r>
              <a:rPr lang="es-ES" sz="1200" b="0" i="0" kern="1200" dirty="0">
                <a:solidFill>
                  <a:schemeClr val="tx1"/>
                </a:solidFill>
                <a:effectLst/>
                <a:latin typeface="+mn-lt"/>
                <a:ea typeface="+mn-ea"/>
                <a:cs typeface="+mn-cs"/>
              </a:rPr>
              <a:t>Es decir, los indicadores son herramientas de medición que se utilizan para evaluar el rendimiento y la eficacia de los procesos.</a:t>
            </a:r>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5</a:t>
            </a:fld>
            <a:endParaRPr lang="es-ES" dirty="0"/>
          </a:p>
        </p:txBody>
      </p:sp>
    </p:spTree>
    <p:extLst>
      <p:ext uri="{BB962C8B-B14F-4D97-AF65-F5344CB8AC3E}">
        <p14:creationId xmlns:p14="http://schemas.microsoft.com/office/powerpoint/2010/main" val="15311520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45</a:t>
            </a:fld>
            <a:endParaRPr lang="es-ES" dirty="0"/>
          </a:p>
        </p:txBody>
      </p:sp>
    </p:spTree>
    <p:extLst>
      <p:ext uri="{BB962C8B-B14F-4D97-AF65-F5344CB8AC3E}">
        <p14:creationId xmlns:p14="http://schemas.microsoft.com/office/powerpoint/2010/main" val="1796571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1200" b="0" i="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6</a:t>
            </a:fld>
            <a:endParaRPr lang="es-ES" dirty="0"/>
          </a:p>
        </p:txBody>
      </p:sp>
    </p:spTree>
    <p:extLst>
      <p:ext uri="{BB962C8B-B14F-4D97-AF65-F5344CB8AC3E}">
        <p14:creationId xmlns:p14="http://schemas.microsoft.com/office/powerpoint/2010/main" val="31075367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1200" b="0" i="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7</a:t>
            </a:fld>
            <a:endParaRPr lang="es-ES" dirty="0"/>
          </a:p>
        </p:txBody>
      </p:sp>
    </p:spTree>
    <p:extLst>
      <p:ext uri="{BB962C8B-B14F-4D97-AF65-F5344CB8AC3E}">
        <p14:creationId xmlns:p14="http://schemas.microsoft.com/office/powerpoint/2010/main" val="38292134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b="0" i="0" kern="1200" dirty="0">
                <a:solidFill>
                  <a:schemeClr val="tx1"/>
                </a:solidFill>
                <a:effectLst/>
                <a:latin typeface="+mn-lt"/>
                <a:ea typeface="+mn-ea"/>
                <a:cs typeface="+mn-cs"/>
              </a:rPr>
              <a:t>En resumen, los objetivos establecen la dirección y las metas definen los hitos específicos que te ayudarán a llegar allí.</a:t>
            </a:r>
          </a:p>
          <a:p>
            <a:endParaRPr lang="es-ES" sz="1200" b="0" i="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8</a:t>
            </a:fld>
            <a:endParaRPr lang="es-ES" dirty="0"/>
          </a:p>
        </p:txBody>
      </p:sp>
    </p:spTree>
    <p:extLst>
      <p:ext uri="{BB962C8B-B14F-4D97-AF65-F5344CB8AC3E}">
        <p14:creationId xmlns:p14="http://schemas.microsoft.com/office/powerpoint/2010/main" val="8615840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9</a:t>
            </a:fld>
            <a:endParaRPr lang="es-ES" dirty="0"/>
          </a:p>
        </p:txBody>
      </p:sp>
    </p:spTree>
    <p:extLst>
      <p:ext uri="{BB962C8B-B14F-4D97-AF65-F5344CB8AC3E}">
        <p14:creationId xmlns:p14="http://schemas.microsoft.com/office/powerpoint/2010/main" val="1042859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b="1" i="0" kern="1200" dirty="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10</a:t>
            </a:fld>
            <a:endParaRPr lang="es-ES" dirty="0"/>
          </a:p>
        </p:txBody>
      </p:sp>
    </p:spTree>
    <p:extLst>
      <p:ext uri="{BB962C8B-B14F-4D97-AF65-F5344CB8AC3E}">
        <p14:creationId xmlns:p14="http://schemas.microsoft.com/office/powerpoint/2010/main" val="2794974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a de título">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E431DC42-303B-F545-9789-3724F9E97760}"/>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8" name="TextBox 7">
            <a:extLst>
              <a:ext uri="{FF2B5EF4-FFF2-40B4-BE49-F238E27FC236}">
                <a16:creationId xmlns:a16="http://schemas.microsoft.com/office/drawing/2014/main" id="{9372701D-0A84-0448-9BAF-91437343CCCB}"/>
              </a:ext>
            </a:extLst>
          </p:cNvPr>
          <p:cNvSpPr txBox="1"/>
          <p:nvPr userDrawn="1"/>
        </p:nvSpPr>
        <p:spPr>
          <a:xfrm>
            <a:off x="876300" y="5343295"/>
            <a:ext cx="3227165"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PROCESOS, SIMULACIÓN Y MEJORA CONTINUA</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SESIÓN 01</a:t>
            </a:r>
            <a:endParaRPr lang="en-US" sz="800" dirty="0">
              <a:solidFill>
                <a:schemeClr val="bg1">
                  <a:lumMod val="50000"/>
                </a:schemeClr>
              </a:solidFill>
              <a:latin typeface="Calibri"/>
              <a:cs typeface="Calibri"/>
            </a:endParaRPr>
          </a:p>
        </p:txBody>
      </p:sp>
      <p:pic>
        <p:nvPicPr>
          <p:cNvPr id="9" name="Imagen 8">
            <a:extLst>
              <a:ext uri="{FF2B5EF4-FFF2-40B4-BE49-F238E27FC236}">
                <a16:creationId xmlns:a16="http://schemas.microsoft.com/office/drawing/2014/main" id="{7E0D14F7-6E9D-9E40-BFFD-243BDDA808DD}"/>
              </a:ext>
            </a:extLst>
          </p:cNvPr>
          <p:cNvPicPr>
            <a:picLocks noChangeAspect="1"/>
          </p:cNvPicPr>
          <p:nvPr userDrawn="1"/>
        </p:nvPicPr>
        <p:blipFill>
          <a:blip r:embed="rId2"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ítulo y objetos">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E431DC42-303B-F545-9789-3724F9E97760}"/>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6" name="TextBox 7">
            <a:extLst>
              <a:ext uri="{FF2B5EF4-FFF2-40B4-BE49-F238E27FC236}">
                <a16:creationId xmlns:a16="http://schemas.microsoft.com/office/drawing/2014/main" id="{9372701D-0A84-0448-9BAF-91437343CCCB}"/>
              </a:ext>
            </a:extLst>
          </p:cNvPr>
          <p:cNvSpPr txBox="1"/>
          <p:nvPr userDrawn="1"/>
        </p:nvSpPr>
        <p:spPr>
          <a:xfrm>
            <a:off x="876300" y="5343295"/>
            <a:ext cx="3227165"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PROCESOS, SIMULACIÓN Y MEJORA CONTINUA</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SESIÓN 01</a:t>
            </a:r>
            <a:endParaRPr lang="en-US" sz="800" dirty="0">
              <a:solidFill>
                <a:schemeClr val="bg1">
                  <a:lumMod val="50000"/>
                </a:schemeClr>
              </a:solidFill>
              <a:latin typeface="Calibri"/>
              <a:cs typeface="Calibri"/>
            </a:endParaRPr>
          </a:p>
        </p:txBody>
      </p:sp>
      <p:pic>
        <p:nvPicPr>
          <p:cNvPr id="10" name="Imagen 9">
            <a:extLst>
              <a:ext uri="{FF2B5EF4-FFF2-40B4-BE49-F238E27FC236}">
                <a16:creationId xmlns:a16="http://schemas.microsoft.com/office/drawing/2014/main" id="{7E0D14F7-6E9D-9E40-BFFD-243BDDA808DD}"/>
              </a:ext>
            </a:extLst>
          </p:cNvPr>
          <p:cNvPicPr>
            <a:picLocks noChangeAspect="1"/>
          </p:cNvPicPr>
          <p:nvPr userDrawn="1"/>
        </p:nvPicPr>
        <p:blipFill>
          <a:blip r:embed="rId2"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4444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0282917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E431DC42-303B-F545-9789-3724F9E97760}"/>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6" name="TextBox 7">
            <a:extLst>
              <a:ext uri="{FF2B5EF4-FFF2-40B4-BE49-F238E27FC236}">
                <a16:creationId xmlns:a16="http://schemas.microsoft.com/office/drawing/2014/main" id="{9372701D-0A84-0448-9BAF-91437343CCCB}"/>
              </a:ext>
            </a:extLst>
          </p:cNvPr>
          <p:cNvSpPr txBox="1"/>
          <p:nvPr userDrawn="1"/>
        </p:nvSpPr>
        <p:spPr>
          <a:xfrm>
            <a:off x="876300" y="5343295"/>
            <a:ext cx="3227165"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PROCESOS, SIMULACIÓN Y MEJORA CONTINUA</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SESIÓN 06</a:t>
            </a:r>
            <a:endParaRPr lang="en-US" sz="800" dirty="0">
              <a:solidFill>
                <a:schemeClr val="bg1">
                  <a:lumMod val="50000"/>
                </a:schemeClr>
              </a:solidFill>
              <a:latin typeface="Calibri"/>
              <a:cs typeface="Calibri"/>
            </a:endParaRPr>
          </a:p>
        </p:txBody>
      </p:sp>
      <p:pic>
        <p:nvPicPr>
          <p:cNvPr id="7" name="Imagen 6">
            <a:extLst>
              <a:ext uri="{FF2B5EF4-FFF2-40B4-BE49-F238E27FC236}">
                <a16:creationId xmlns:a16="http://schemas.microsoft.com/office/drawing/2014/main" id="{7E0D14F7-6E9D-9E40-BFFD-243BDDA808DD}"/>
              </a:ext>
            </a:extLst>
          </p:cNvPr>
          <p:cNvPicPr>
            <a:picLocks noChangeAspect="1"/>
          </p:cNvPicPr>
          <p:nvPr userDrawn="1"/>
        </p:nvPicPr>
        <p:blipFill>
          <a:blip r:embed="rId6"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cSld>
  <p:clrMap bg1="lt1" tx1="dk1" bg2="lt2" tx2="dk2" accent1="accent1" accent2="accent2" accent3="accent3" accent4="accent4" accent5="accent5" accent6="accent6" hlink="hlink" folHlink="folHlink"/>
  <p:sldLayoutIdLst>
    <p:sldLayoutId id="2147483683" r:id="rId1"/>
    <p:sldLayoutId id="2147483673" r:id="rId2"/>
    <p:sldLayoutId id="2147483684" r:id="rId3"/>
    <p:sldLayoutId id="2147483686" r:id="rId4"/>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lang="es-ES" sz="3200" b="0" smtClean="0">
          <a:solidFill>
            <a:schemeClr val="tx1"/>
          </a:solidFill>
          <a:latin typeface="+mn-lt"/>
          <a:ea typeface="+mn-ea"/>
          <a:cs typeface="+mn-cs"/>
        </a:defRPr>
      </a:lvl1pPr>
      <a:lvl2pPr marL="742950" indent="-285750" algn="l" rtl="0" eaLnBrk="0" fontAlgn="base" hangingPunct="0">
        <a:spcBef>
          <a:spcPct val="20000"/>
        </a:spcBef>
        <a:spcAft>
          <a:spcPct val="0"/>
        </a:spcAft>
        <a:buChar char="–"/>
        <a:defRPr lang="es-ES" sz="2800" smtClean="0">
          <a:solidFill>
            <a:schemeClr val="tx1"/>
          </a:solidFill>
          <a:latin typeface="+mn-lt"/>
        </a:defRPr>
      </a:lvl2pPr>
      <a:lvl3pPr marL="1143000" indent="-228600" algn="l" rtl="0" eaLnBrk="0" fontAlgn="base" hangingPunct="0">
        <a:spcBef>
          <a:spcPct val="20000"/>
        </a:spcBef>
        <a:spcAft>
          <a:spcPct val="0"/>
        </a:spcAft>
        <a:buChar char="•"/>
        <a:defRPr lang="es-ES" sz="2400" smtClean="0">
          <a:solidFill>
            <a:schemeClr val="tx1"/>
          </a:solidFill>
          <a:latin typeface="+mn-lt"/>
        </a:defRPr>
      </a:lvl3pPr>
      <a:lvl4pPr marL="1600200" indent="-228600" algn="l" rtl="0" eaLnBrk="0" fontAlgn="base" hangingPunct="0">
        <a:spcBef>
          <a:spcPct val="20000"/>
        </a:spcBef>
        <a:spcAft>
          <a:spcPct val="0"/>
        </a:spcAft>
        <a:buChar char="–"/>
        <a:defRPr lang="es-ES" sz="2000" smtClean="0">
          <a:solidFill>
            <a:schemeClr val="tx1"/>
          </a:solidFill>
          <a:latin typeface="+mn-lt"/>
        </a:defRPr>
      </a:lvl4pPr>
      <a:lvl5pPr marL="2057400" indent="-228600" algn="l" rtl="0" eaLnBrk="0" fontAlgn="base" hangingPunct="0">
        <a:spcBef>
          <a:spcPct val="20000"/>
        </a:spcBef>
        <a:spcAft>
          <a:spcPct val="0"/>
        </a:spcAft>
        <a:buChar char="»"/>
        <a:defRPr lang="es-ES" sz="2000" smtClean="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6.emf"/><Relationship Id="rId5" Type="http://schemas.openxmlformats.org/officeDocument/2006/relationships/image" Target="../media/image5.emf"/><Relationship Id="rId10" Type="http://schemas.openxmlformats.org/officeDocument/2006/relationships/image" Target="../media/image10.png"/><Relationship Id="rId4" Type="http://schemas.openxmlformats.org/officeDocument/2006/relationships/image" Target="../media/image4.emf"/><Relationship Id="rId9" Type="http://schemas.openxmlformats.org/officeDocument/2006/relationships/image" Target="../media/image9.emf"/></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notesSlide" Target="../notesSlides/notesSlide9.xml"/><Relationship Id="rId7" Type="http://schemas.openxmlformats.org/officeDocument/2006/relationships/diagramColors" Target="../diagrams/colors3.xml"/><Relationship Id="rId2" Type="http://schemas.openxmlformats.org/officeDocument/2006/relationships/slideLayout" Target="../slideLayouts/slideLayout4.xml"/><Relationship Id="rId1" Type="http://schemas.openxmlformats.org/officeDocument/2006/relationships/tags" Target="../tags/tag3.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4.xml"/><Relationship Id="rId6" Type="http://schemas.openxmlformats.org/officeDocument/2006/relationships/image" Target="../media/image17.png"/><Relationship Id="rId5" Type="http://schemas.openxmlformats.org/officeDocument/2006/relationships/image" Target="../media/image20.emf"/><Relationship Id="rId4" Type="http://schemas.openxmlformats.org/officeDocument/2006/relationships/image" Target="../media/image19.emf"/></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tags" Target="../tags/tag5.xml"/><Relationship Id="rId5" Type="http://schemas.openxmlformats.org/officeDocument/2006/relationships/image" Target="../media/image22.jpe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2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5.png"/><Relationship Id="rId12" Type="http://schemas.microsoft.com/office/2007/relationships/hdphoto" Target="../media/hdphoto5.wdp"/><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microsoft.com/office/2007/relationships/hdphoto" Target="../media/hdphoto2.wdp"/><Relationship Id="rId11" Type="http://schemas.openxmlformats.org/officeDocument/2006/relationships/image" Target="../media/image27.png"/><Relationship Id="rId5" Type="http://schemas.openxmlformats.org/officeDocument/2006/relationships/image" Target="../media/image24.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26.png"/><Relationship Id="rId14" Type="http://schemas.microsoft.com/office/2007/relationships/hdphoto" Target="../media/hdphoto6.wdp"/></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32.jpeg"/><Relationship Id="rId5" Type="http://schemas.openxmlformats.org/officeDocument/2006/relationships/image" Target="../media/image31.jpeg"/><Relationship Id="rId4" Type="http://schemas.openxmlformats.org/officeDocument/2006/relationships/image" Target="../media/image30.jpeg"/></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slideLayout" Target="../slideLayouts/slideLayout4.xml"/><Relationship Id="rId1" Type="http://schemas.openxmlformats.org/officeDocument/2006/relationships/tags" Target="../tags/tag6.xml"/><Relationship Id="rId4" Type="http://schemas.openxmlformats.org/officeDocument/2006/relationships/image" Target="../media/image34.emf"/></Relationships>
</file>

<file path=ppt/slides/_rels/slide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4.xml"/><Relationship Id="rId1" Type="http://schemas.openxmlformats.org/officeDocument/2006/relationships/tags" Target="../tags/tag7.xml"/><Relationship Id="rId4" Type="http://schemas.openxmlformats.org/officeDocument/2006/relationships/image" Target="../media/image35.jpe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4.xml"/><Relationship Id="rId1" Type="http://schemas.openxmlformats.org/officeDocument/2006/relationships/tags" Target="../tags/tag8.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4.xml"/><Relationship Id="rId1" Type="http://schemas.openxmlformats.org/officeDocument/2006/relationships/tags" Target="../tags/tag9.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4.xml"/><Relationship Id="rId1" Type="http://schemas.openxmlformats.org/officeDocument/2006/relationships/tags" Target="../tags/tag10.xml"/></Relationships>
</file>

<file path=ppt/slides/_rels/slide3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4.xml"/><Relationship Id="rId1" Type="http://schemas.openxmlformats.org/officeDocument/2006/relationships/tags" Target="../tags/tag11.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4.xml"/><Relationship Id="rId1" Type="http://schemas.openxmlformats.org/officeDocument/2006/relationships/tags" Target="../tags/tag12.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4.xml"/><Relationship Id="rId1" Type="http://schemas.openxmlformats.org/officeDocument/2006/relationships/tags" Target="../tags/tag13.xml"/></Relationships>
</file>

<file path=ppt/slides/_rels/slide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4.xml"/><Relationship Id="rId1" Type="http://schemas.openxmlformats.org/officeDocument/2006/relationships/tags" Target="../tags/tag14.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4.xml"/><Relationship Id="rId1" Type="http://schemas.openxmlformats.org/officeDocument/2006/relationships/tags" Target="../tags/tag15.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4.xml"/><Relationship Id="rId1" Type="http://schemas.openxmlformats.org/officeDocument/2006/relationships/tags" Target="../tags/tag16.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4.xml"/><Relationship Id="rId1" Type="http://schemas.openxmlformats.org/officeDocument/2006/relationships/tags" Target="../tags/tag17.xml"/><Relationship Id="rId5" Type="http://schemas.openxmlformats.org/officeDocument/2006/relationships/image" Target="../media/image3.emf"/><Relationship Id="rId4" Type="http://schemas.openxmlformats.org/officeDocument/2006/relationships/image" Target="../media/image36.png"/></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4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emf"/><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tags" Target="../tags/tag2.xml"/><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ángulo 23"/>
          <p:cNvSpPr/>
          <p:nvPr/>
        </p:nvSpPr>
        <p:spPr>
          <a:xfrm>
            <a:off x="3743325" y="2200"/>
            <a:ext cx="5400675" cy="5715000"/>
          </a:xfrm>
          <a:prstGeom prst="rect">
            <a:avLst/>
          </a:prstGeom>
          <a:solidFill>
            <a:srgbClr val="ACD1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9" name="Imagen 18"/>
          <p:cNvPicPr>
            <a:picLocks noChangeAspect="1"/>
          </p:cNvPicPr>
          <p:nvPr/>
        </p:nvPicPr>
        <p:blipFill>
          <a:blip r:embed="rId3"/>
          <a:stretch>
            <a:fillRect/>
          </a:stretch>
        </p:blipFill>
        <p:spPr>
          <a:xfrm>
            <a:off x="503238" y="1885863"/>
            <a:ext cx="174625" cy="174625"/>
          </a:xfrm>
          <a:prstGeom prst="rect">
            <a:avLst/>
          </a:prstGeom>
        </p:spPr>
      </p:pic>
      <p:sp>
        <p:nvSpPr>
          <p:cNvPr id="23" name="CuadroTexto 22">
            <a:extLst>
              <a:ext uri="{FF2B5EF4-FFF2-40B4-BE49-F238E27FC236}">
                <a16:creationId xmlns:a16="http://schemas.microsoft.com/office/drawing/2014/main" id="{00376003-8003-B944-8B01-9A232A7A385C}"/>
              </a:ext>
            </a:extLst>
          </p:cNvPr>
          <p:cNvSpPr txBox="1"/>
          <p:nvPr/>
        </p:nvSpPr>
        <p:spPr>
          <a:xfrm>
            <a:off x="503238" y="808689"/>
            <a:ext cx="3104743" cy="138499"/>
          </a:xfrm>
          <a:prstGeom prst="rect">
            <a:avLst/>
          </a:prstGeom>
          <a:noFill/>
        </p:spPr>
        <p:txBody>
          <a:bodyPr wrap="square" lIns="0" tIns="0" rIns="0" bIns="0" rtlCol="0">
            <a:spAutoFit/>
          </a:bodyPr>
          <a:lstStyle/>
          <a:p>
            <a:r>
              <a:rPr lang="es-ES_tradnl" sz="900" b="1" dirty="0">
                <a:solidFill>
                  <a:srgbClr val="6C6D6C"/>
                </a:solidFill>
                <a:latin typeface="Calibri" charset="0"/>
                <a:cs typeface="Calibri" charset="0"/>
              </a:rPr>
              <a:t>GESTIÓN DE PROCESOS, SIMULACIÓN Y MEJORA CONTINUA</a:t>
            </a:r>
          </a:p>
        </p:txBody>
      </p:sp>
      <p:pic>
        <p:nvPicPr>
          <p:cNvPr id="26" name="Imagen 25"/>
          <p:cNvPicPr>
            <a:picLocks noChangeAspect="1"/>
          </p:cNvPicPr>
          <p:nvPr/>
        </p:nvPicPr>
        <p:blipFill>
          <a:blip r:embed="rId4">
            <a:alphaModFix amt="35000"/>
          </a:blip>
          <a:stretch>
            <a:fillRect/>
          </a:stretch>
        </p:blipFill>
        <p:spPr>
          <a:xfrm flipH="1">
            <a:off x="7912730" y="3083101"/>
            <a:ext cx="330754" cy="210584"/>
          </a:xfrm>
          <a:prstGeom prst="rect">
            <a:avLst/>
          </a:prstGeom>
        </p:spPr>
      </p:pic>
      <p:pic>
        <p:nvPicPr>
          <p:cNvPr id="30" name="Imagen 29"/>
          <p:cNvPicPr>
            <a:picLocks noChangeAspect="1"/>
          </p:cNvPicPr>
          <p:nvPr/>
        </p:nvPicPr>
        <p:blipFill>
          <a:blip r:embed="rId5">
            <a:alphaModFix amt="35000"/>
          </a:blip>
          <a:stretch>
            <a:fillRect/>
          </a:stretch>
        </p:blipFill>
        <p:spPr>
          <a:xfrm>
            <a:off x="7509203" y="1095185"/>
            <a:ext cx="114521" cy="114521"/>
          </a:xfrm>
          <a:prstGeom prst="rect">
            <a:avLst/>
          </a:prstGeom>
        </p:spPr>
      </p:pic>
      <p:pic>
        <p:nvPicPr>
          <p:cNvPr id="37" name="Imagen 36"/>
          <p:cNvPicPr>
            <a:picLocks noChangeAspect="1"/>
          </p:cNvPicPr>
          <p:nvPr/>
        </p:nvPicPr>
        <p:blipFill>
          <a:blip r:embed="rId4">
            <a:alphaModFix amt="35000"/>
          </a:blip>
          <a:stretch>
            <a:fillRect/>
          </a:stretch>
        </p:blipFill>
        <p:spPr>
          <a:xfrm>
            <a:off x="4487845" y="2266121"/>
            <a:ext cx="317533" cy="196092"/>
          </a:xfrm>
          <a:prstGeom prst="rect">
            <a:avLst/>
          </a:prstGeom>
        </p:spPr>
      </p:pic>
      <p:pic>
        <p:nvPicPr>
          <p:cNvPr id="39" name="Imagen 38"/>
          <p:cNvPicPr>
            <a:picLocks noChangeAspect="1"/>
          </p:cNvPicPr>
          <p:nvPr/>
        </p:nvPicPr>
        <p:blipFill>
          <a:blip r:embed="rId4">
            <a:alphaModFix amt="35000"/>
          </a:blip>
          <a:stretch>
            <a:fillRect/>
          </a:stretch>
        </p:blipFill>
        <p:spPr>
          <a:xfrm flipH="1">
            <a:off x="8111944" y="1223486"/>
            <a:ext cx="263080" cy="167497"/>
          </a:xfrm>
          <a:prstGeom prst="rect">
            <a:avLst/>
          </a:prstGeom>
        </p:spPr>
      </p:pic>
      <p:pic>
        <p:nvPicPr>
          <p:cNvPr id="40" name="Imagen 39"/>
          <p:cNvPicPr>
            <a:picLocks noChangeAspect="1"/>
          </p:cNvPicPr>
          <p:nvPr/>
        </p:nvPicPr>
        <p:blipFill>
          <a:blip r:embed="rId5">
            <a:alphaModFix amt="35000"/>
          </a:blip>
          <a:stretch>
            <a:fillRect/>
          </a:stretch>
        </p:blipFill>
        <p:spPr>
          <a:xfrm>
            <a:off x="5576266" y="2378873"/>
            <a:ext cx="114521" cy="114521"/>
          </a:xfrm>
          <a:prstGeom prst="rect">
            <a:avLst/>
          </a:prstGeom>
        </p:spPr>
      </p:pic>
      <p:pic>
        <p:nvPicPr>
          <p:cNvPr id="48" name="Imagen 47"/>
          <p:cNvPicPr>
            <a:picLocks noChangeAspect="1"/>
          </p:cNvPicPr>
          <p:nvPr/>
        </p:nvPicPr>
        <p:blipFill>
          <a:blip r:embed="rId4">
            <a:alphaModFix amt="35000"/>
          </a:blip>
          <a:stretch>
            <a:fillRect/>
          </a:stretch>
        </p:blipFill>
        <p:spPr>
          <a:xfrm flipH="1">
            <a:off x="5887997" y="1698053"/>
            <a:ext cx="272736" cy="173645"/>
          </a:xfrm>
          <a:prstGeom prst="rect">
            <a:avLst/>
          </a:prstGeom>
        </p:spPr>
      </p:pic>
      <p:pic>
        <p:nvPicPr>
          <p:cNvPr id="50" name="Imagen 49"/>
          <p:cNvPicPr>
            <a:picLocks noChangeAspect="1"/>
          </p:cNvPicPr>
          <p:nvPr/>
        </p:nvPicPr>
        <p:blipFill>
          <a:blip r:embed="rId5">
            <a:alphaModFix amt="35000"/>
          </a:blip>
          <a:stretch>
            <a:fillRect/>
          </a:stretch>
        </p:blipFill>
        <p:spPr>
          <a:xfrm>
            <a:off x="8505456" y="2569985"/>
            <a:ext cx="76092" cy="76092"/>
          </a:xfrm>
          <a:prstGeom prst="rect">
            <a:avLst/>
          </a:prstGeom>
        </p:spPr>
      </p:pic>
      <p:pic>
        <p:nvPicPr>
          <p:cNvPr id="8" name="Imagen 7"/>
          <p:cNvPicPr>
            <a:picLocks noChangeAspect="1"/>
          </p:cNvPicPr>
          <p:nvPr/>
        </p:nvPicPr>
        <p:blipFill>
          <a:blip r:embed="rId6">
            <a:alphaModFix amt="35000"/>
          </a:blip>
          <a:stretch>
            <a:fillRect/>
          </a:stretch>
        </p:blipFill>
        <p:spPr>
          <a:xfrm>
            <a:off x="6200774" y="560161"/>
            <a:ext cx="635554" cy="635554"/>
          </a:xfrm>
          <a:prstGeom prst="rect">
            <a:avLst/>
          </a:prstGeom>
        </p:spPr>
      </p:pic>
      <p:pic>
        <p:nvPicPr>
          <p:cNvPr id="10" name="Imagen 9"/>
          <p:cNvPicPr>
            <a:picLocks noChangeAspect="1"/>
          </p:cNvPicPr>
          <p:nvPr/>
        </p:nvPicPr>
        <p:blipFill>
          <a:blip r:embed="rId7">
            <a:alphaModFix amt="41000"/>
          </a:blip>
          <a:stretch>
            <a:fillRect/>
          </a:stretch>
        </p:blipFill>
        <p:spPr>
          <a:xfrm>
            <a:off x="7641486" y="1778879"/>
            <a:ext cx="660479" cy="735049"/>
          </a:xfrm>
          <a:prstGeom prst="rect">
            <a:avLst/>
          </a:prstGeom>
        </p:spPr>
      </p:pic>
      <p:pic>
        <p:nvPicPr>
          <p:cNvPr id="11" name="Imagen 10"/>
          <p:cNvPicPr>
            <a:picLocks noChangeAspect="1"/>
          </p:cNvPicPr>
          <p:nvPr/>
        </p:nvPicPr>
        <p:blipFill>
          <a:blip r:embed="rId8">
            <a:alphaModFix amt="41000"/>
          </a:blip>
          <a:stretch>
            <a:fillRect/>
          </a:stretch>
        </p:blipFill>
        <p:spPr>
          <a:xfrm>
            <a:off x="5061550" y="1439333"/>
            <a:ext cx="400659" cy="560923"/>
          </a:xfrm>
          <a:prstGeom prst="rect">
            <a:avLst/>
          </a:prstGeom>
        </p:spPr>
      </p:pic>
      <p:pic>
        <p:nvPicPr>
          <p:cNvPr id="12" name="Imagen 11"/>
          <p:cNvPicPr>
            <a:picLocks noChangeAspect="1"/>
          </p:cNvPicPr>
          <p:nvPr/>
        </p:nvPicPr>
        <p:blipFill>
          <a:blip r:embed="rId9">
            <a:alphaModFix amt="41000"/>
          </a:blip>
          <a:stretch>
            <a:fillRect/>
          </a:stretch>
        </p:blipFill>
        <p:spPr>
          <a:xfrm>
            <a:off x="4790427" y="2946166"/>
            <a:ext cx="541333" cy="451111"/>
          </a:xfrm>
          <a:prstGeom prst="rect">
            <a:avLst/>
          </a:prstGeom>
        </p:spPr>
      </p:pic>
      <p:sp>
        <p:nvSpPr>
          <p:cNvPr id="25" name="Rectángulo 24"/>
          <p:cNvSpPr/>
          <p:nvPr/>
        </p:nvSpPr>
        <p:spPr>
          <a:xfrm>
            <a:off x="503239" y="2177570"/>
            <a:ext cx="3056852" cy="492443"/>
          </a:xfrm>
          <a:prstGeom prst="rect">
            <a:avLst/>
          </a:prstGeom>
        </p:spPr>
        <p:txBody>
          <a:bodyPr wrap="square" lIns="0" tIns="0" rIns="0" bIns="0">
            <a:spAutoFit/>
          </a:bodyPr>
          <a:lstStyle/>
          <a:p>
            <a:pPr>
              <a:lnSpc>
                <a:spcPct val="80000"/>
              </a:lnSpc>
            </a:pPr>
            <a:r>
              <a:rPr lang="es-ES" sz="4000" b="1" dirty="0">
                <a:latin typeface="Graphik Bold" charset="0"/>
                <a:ea typeface="Graphik Bold" charset="0"/>
                <a:cs typeface="Graphik Bold" charset="0"/>
              </a:rPr>
              <a:t>KPI´S </a:t>
            </a:r>
          </a:p>
        </p:txBody>
      </p:sp>
      <p:sp>
        <p:nvSpPr>
          <p:cNvPr id="27" name="Rectángulo 26"/>
          <p:cNvSpPr/>
          <p:nvPr/>
        </p:nvSpPr>
        <p:spPr>
          <a:xfrm>
            <a:off x="503237" y="3219842"/>
            <a:ext cx="2607711" cy="1551194"/>
          </a:xfrm>
          <a:prstGeom prst="rect">
            <a:avLst/>
          </a:prstGeom>
        </p:spPr>
        <p:txBody>
          <a:bodyPr wrap="square" lIns="0" tIns="0" rIns="0" bIns="0">
            <a:spAutoFit/>
          </a:bodyPr>
          <a:lstStyle/>
          <a:p>
            <a:pPr marL="177800" indent="-177800">
              <a:lnSpc>
                <a:spcPct val="120000"/>
              </a:lnSpc>
              <a:buClr>
                <a:srgbClr val="ACD144"/>
              </a:buClr>
              <a:buSzPct val="100000"/>
              <a:buFont typeface="Arial"/>
              <a:buChar char="•"/>
            </a:pPr>
            <a:r>
              <a:rPr lang="es-ES" sz="1200" dirty="0">
                <a:latin typeface="Graphik Medium" charset="0"/>
                <a:ea typeface="Graphik Medium" charset="0"/>
                <a:cs typeface="Graphik Medium" charset="0"/>
              </a:rPr>
              <a:t>Aspectos generales</a:t>
            </a:r>
          </a:p>
          <a:p>
            <a:pPr marL="177800" indent="-177800">
              <a:lnSpc>
                <a:spcPct val="120000"/>
              </a:lnSpc>
              <a:buClr>
                <a:srgbClr val="ACD144"/>
              </a:buClr>
              <a:buSzPct val="100000"/>
              <a:buFont typeface="Arial"/>
              <a:buChar char="•"/>
            </a:pPr>
            <a:r>
              <a:rPr lang="es-ES" sz="1200" dirty="0">
                <a:latin typeface="Graphik Medium" charset="0"/>
                <a:ea typeface="Graphik Medium" charset="0"/>
                <a:cs typeface="Graphik Medium" charset="0"/>
              </a:rPr>
              <a:t>Cuando los indicadores no agregan valor</a:t>
            </a:r>
          </a:p>
          <a:p>
            <a:pPr marL="177800" indent="-177800">
              <a:lnSpc>
                <a:spcPct val="120000"/>
              </a:lnSpc>
              <a:buClr>
                <a:srgbClr val="ACD144"/>
              </a:buClr>
              <a:buSzPct val="100000"/>
              <a:buFont typeface="Arial"/>
              <a:buChar char="•"/>
            </a:pPr>
            <a:r>
              <a:rPr lang="es-ES" sz="1200" dirty="0">
                <a:latin typeface="Graphik Medium" charset="0"/>
                <a:ea typeface="Graphik Medium" charset="0"/>
                <a:cs typeface="Graphik Medium" charset="0"/>
              </a:rPr>
              <a:t>Metodología para establecer indicadores </a:t>
            </a:r>
          </a:p>
          <a:p>
            <a:pPr marL="177800" indent="-177800">
              <a:lnSpc>
                <a:spcPct val="120000"/>
              </a:lnSpc>
              <a:buClr>
                <a:srgbClr val="ACD144"/>
              </a:buClr>
              <a:buSzPct val="100000"/>
              <a:buFont typeface="Arial"/>
              <a:buChar char="•"/>
            </a:pPr>
            <a:r>
              <a:rPr lang="es-ES" sz="1200" dirty="0">
                <a:latin typeface="Graphik Medium" charset="0"/>
                <a:ea typeface="Graphik Medium" charset="0"/>
                <a:cs typeface="Graphik Medium" charset="0"/>
              </a:rPr>
              <a:t>Concepto de productividad</a:t>
            </a:r>
          </a:p>
          <a:p>
            <a:pPr marL="177800" indent="-177800">
              <a:lnSpc>
                <a:spcPct val="120000"/>
              </a:lnSpc>
              <a:buClr>
                <a:srgbClr val="ACD144"/>
              </a:buClr>
              <a:buSzPct val="100000"/>
              <a:buFont typeface="Arial"/>
              <a:buChar char="•"/>
            </a:pPr>
            <a:r>
              <a:rPr lang="es-ES" sz="1200" dirty="0">
                <a:latin typeface="Graphik Medium" charset="0"/>
                <a:ea typeface="Graphik Medium" charset="0"/>
                <a:cs typeface="Graphik Medium" charset="0"/>
              </a:rPr>
              <a:t>¿Cómo se mide la productividad?</a:t>
            </a:r>
          </a:p>
        </p:txBody>
      </p:sp>
      <p:sp>
        <p:nvSpPr>
          <p:cNvPr id="28" name="CuadroTexto 27">
            <a:extLst>
              <a:ext uri="{FF2B5EF4-FFF2-40B4-BE49-F238E27FC236}">
                <a16:creationId xmlns:a16="http://schemas.microsoft.com/office/drawing/2014/main" id="{93FC3217-3DCC-0941-BA6B-6CEEC9F1D080}"/>
              </a:ext>
            </a:extLst>
          </p:cNvPr>
          <p:cNvSpPr txBox="1"/>
          <p:nvPr/>
        </p:nvSpPr>
        <p:spPr>
          <a:xfrm>
            <a:off x="743902" y="1819386"/>
            <a:ext cx="1457648" cy="307777"/>
          </a:xfrm>
          <a:prstGeom prst="rect">
            <a:avLst/>
          </a:prstGeom>
          <a:noFill/>
        </p:spPr>
        <p:txBody>
          <a:bodyPr wrap="square" lIns="0" tIns="0" rIns="0" bIns="0" rtlCol="0">
            <a:spAutoFit/>
          </a:bodyPr>
          <a:lstStyle/>
          <a:p>
            <a:r>
              <a:rPr lang="es-ES_tradnl" sz="2000" b="1" dirty="0">
                <a:solidFill>
                  <a:srgbClr val="ACD144"/>
                </a:solidFill>
                <a:latin typeface="Calibri" charset="0"/>
                <a:ea typeface="Calibri" charset="0"/>
                <a:cs typeface="Calibri" charset="0"/>
              </a:rPr>
              <a:t>SESIÓN 06</a:t>
            </a:r>
          </a:p>
        </p:txBody>
      </p:sp>
      <p:pic>
        <p:nvPicPr>
          <p:cNvPr id="2" name="Imagen 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855457" y="809726"/>
            <a:ext cx="4820231" cy="4820231"/>
          </a:xfrm>
          <a:prstGeom prst="rect">
            <a:avLst/>
          </a:prstGeom>
        </p:spPr>
      </p:pic>
    </p:spTree>
    <p:extLst>
      <p:ext uri="{BB962C8B-B14F-4D97-AF65-F5344CB8AC3E}">
        <p14:creationId xmlns:p14="http://schemas.microsoft.com/office/powerpoint/2010/main" val="909209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ASPECTOS GENERALES</a:t>
            </a:r>
          </a:p>
        </p:txBody>
      </p:sp>
      <p:sp>
        <p:nvSpPr>
          <p:cNvPr id="11" name="object 7"/>
          <p:cNvSpPr txBox="1"/>
          <p:nvPr/>
        </p:nvSpPr>
        <p:spPr>
          <a:xfrm>
            <a:off x="503238" y="626208"/>
            <a:ext cx="8044414" cy="246221"/>
          </a:xfrm>
          <a:prstGeom prst="rect">
            <a:avLst/>
          </a:prstGeom>
        </p:spPr>
        <p:txBody>
          <a:bodyPr vert="horz" wrap="square" lIns="0" tIns="0" rIns="0" bIns="0" rtlCol="0">
            <a:spAutoFit/>
          </a:bodyPr>
          <a:lstStyle/>
          <a:p>
            <a:pPr marL="11725">
              <a:buSzPct val="100000"/>
              <a:tabLst>
                <a:tab pos="121285" algn="l"/>
              </a:tabLst>
            </a:pPr>
            <a:r>
              <a:rPr lang="en-US" sz="1600" b="1" spc="-10" dirty="0">
                <a:latin typeface="Calibri" charset="0"/>
                <a:ea typeface="Calibri" charset="0"/>
                <a:cs typeface="Calibri" charset="0"/>
              </a:rPr>
              <a:t>ESTOS INDICADORES PUEDEN SER:</a:t>
            </a:r>
          </a:p>
        </p:txBody>
      </p:sp>
      <p:graphicFrame>
        <p:nvGraphicFramePr>
          <p:cNvPr id="2" name="Diagrama 1">
            <a:extLst>
              <a:ext uri="{FF2B5EF4-FFF2-40B4-BE49-F238E27FC236}">
                <a16:creationId xmlns:a16="http://schemas.microsoft.com/office/drawing/2014/main" id="{B39D55C3-E587-4271-B5FE-77A13A8E3F33}"/>
              </a:ext>
            </a:extLst>
          </p:cNvPr>
          <p:cNvGraphicFramePr/>
          <p:nvPr>
            <p:extLst>
              <p:ext uri="{D42A27DB-BD31-4B8C-83A1-F6EECF244321}">
                <p14:modId xmlns:p14="http://schemas.microsoft.com/office/powerpoint/2010/main" val="1145795233"/>
              </p:ext>
            </p:extLst>
          </p:nvPr>
        </p:nvGraphicFramePr>
        <p:xfrm>
          <a:off x="374469" y="1074261"/>
          <a:ext cx="8416834" cy="40640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259369872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08524" y="918099"/>
            <a:ext cx="8102216" cy="492443"/>
          </a:xfrm>
          <a:prstGeom prst="rect">
            <a:avLst/>
          </a:prstGeom>
        </p:spPr>
        <p:txBody>
          <a:bodyPr vert="horz" wrap="square" lIns="0" tIns="0" rIns="0" bIns="0" rtlCol="0">
            <a:spAutoFit/>
          </a:bodyPr>
          <a:lstStyle/>
          <a:p>
            <a:pPr marL="180000" indent="-168275">
              <a:buSzPct val="100000"/>
              <a:buFont typeface="Arial"/>
              <a:buChar char="•"/>
              <a:tabLst>
                <a:tab pos="121285" algn="l"/>
              </a:tabLst>
            </a:pPr>
            <a:r>
              <a:rPr lang="es-ES_tradnl" sz="1600" spc="-10" dirty="0">
                <a:latin typeface="Calibri" charset="0"/>
                <a:ea typeface="Calibri" charset="0"/>
                <a:cs typeface="Calibri" charset="0"/>
              </a:rPr>
              <a:t>Los indicadores son parte de dos sistemas de información fundamentales para la gerencia de las organizaciones:</a:t>
            </a:r>
          </a:p>
        </p:txBody>
      </p:sp>
      <p:sp>
        <p:nvSpPr>
          <p:cNvPr id="6"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ASPECTOS GENERALES</a:t>
            </a:r>
          </a:p>
        </p:txBody>
      </p:sp>
      <p:sp>
        <p:nvSpPr>
          <p:cNvPr id="9" name="Rectángulo redondeado 8"/>
          <p:cNvSpPr/>
          <p:nvPr/>
        </p:nvSpPr>
        <p:spPr>
          <a:xfrm>
            <a:off x="684213" y="2334562"/>
            <a:ext cx="3507777" cy="702326"/>
          </a:xfrm>
          <a:prstGeom prst="roundRect">
            <a:avLst>
              <a:gd name="adj" fmla="val 50000"/>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lIns="756000" rtlCol="0" anchor="ctr"/>
          <a:lstStyle/>
          <a:p>
            <a:pPr lvl="0"/>
            <a:r>
              <a:rPr lang="es-PE" sz="1600" b="1" dirty="0">
                <a:latin typeface="Calibri" charset="0"/>
                <a:ea typeface="Calibri" charset="0"/>
                <a:cs typeface="Calibri" charset="0"/>
              </a:rPr>
              <a:t>DEL SISTEMA DE </a:t>
            </a:r>
            <a:br>
              <a:rPr lang="es-PE" sz="1600" b="1" dirty="0">
                <a:latin typeface="Calibri" charset="0"/>
                <a:ea typeface="Calibri" charset="0"/>
                <a:cs typeface="Calibri" charset="0"/>
              </a:rPr>
            </a:br>
            <a:r>
              <a:rPr lang="es-PE" sz="1600" b="1" dirty="0">
                <a:latin typeface="Calibri" charset="0"/>
                <a:ea typeface="Calibri" charset="0"/>
                <a:cs typeface="Calibri" charset="0"/>
              </a:rPr>
              <a:t>INFORMACIÓN GERENCIAL</a:t>
            </a:r>
          </a:p>
        </p:txBody>
      </p:sp>
      <p:sp>
        <p:nvSpPr>
          <p:cNvPr id="10" name="Elipse 9"/>
          <p:cNvSpPr/>
          <p:nvPr/>
        </p:nvSpPr>
        <p:spPr>
          <a:xfrm>
            <a:off x="735539" y="2345107"/>
            <a:ext cx="643765" cy="668390"/>
          </a:xfrm>
          <a:prstGeom prst="ellipse">
            <a:avLst/>
          </a:prstGeom>
          <a:solidFill>
            <a:srgbClr val="007B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11" name="Elipse 10"/>
          <p:cNvSpPr/>
          <p:nvPr/>
        </p:nvSpPr>
        <p:spPr>
          <a:xfrm>
            <a:off x="684212" y="2347263"/>
            <a:ext cx="643765" cy="668390"/>
          </a:xfrm>
          <a:prstGeom prst="ellipse">
            <a:avLst/>
          </a:prstGeom>
          <a:solidFill>
            <a:schemeClr val="bg1"/>
          </a:solidFill>
          <a:ln>
            <a:solidFill>
              <a:srgbClr val="00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dirty="0"/>
          </a:p>
        </p:txBody>
      </p:sp>
      <p:sp>
        <p:nvSpPr>
          <p:cNvPr id="12" name="Rectángulo redondeado 11"/>
          <p:cNvSpPr/>
          <p:nvPr/>
        </p:nvSpPr>
        <p:spPr>
          <a:xfrm>
            <a:off x="684213" y="3145219"/>
            <a:ext cx="3507777" cy="706836"/>
          </a:xfrm>
          <a:prstGeom prst="roundRect">
            <a:avLst>
              <a:gd name="adj" fmla="val 50000"/>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lIns="756000" rtlCol="0" anchor="ctr"/>
          <a:lstStyle/>
          <a:p>
            <a:pPr lvl="0"/>
            <a:r>
              <a:rPr lang="es-PE" sz="1600" b="1" dirty="0">
                <a:latin typeface="Calibri" charset="0"/>
                <a:ea typeface="Calibri" charset="0"/>
                <a:cs typeface="Calibri" charset="0"/>
              </a:rPr>
              <a:t>DEL SISTEMA DE APOYO </a:t>
            </a:r>
            <a:br>
              <a:rPr lang="es-PE" sz="1600" b="1" dirty="0">
                <a:latin typeface="Calibri" charset="0"/>
                <a:ea typeface="Calibri" charset="0"/>
                <a:cs typeface="Calibri" charset="0"/>
              </a:rPr>
            </a:br>
            <a:r>
              <a:rPr lang="es-PE" sz="1600" b="1" dirty="0">
                <a:latin typeface="Calibri" charset="0"/>
                <a:ea typeface="Calibri" charset="0"/>
                <a:cs typeface="Calibri" charset="0"/>
              </a:rPr>
              <a:t>PARA LA DECISIÓN</a:t>
            </a:r>
          </a:p>
        </p:txBody>
      </p:sp>
      <p:sp>
        <p:nvSpPr>
          <p:cNvPr id="13" name="Elipse 12"/>
          <p:cNvSpPr/>
          <p:nvPr/>
        </p:nvSpPr>
        <p:spPr>
          <a:xfrm>
            <a:off x="735538" y="3157918"/>
            <a:ext cx="643765" cy="668390"/>
          </a:xfrm>
          <a:prstGeom prst="ellipse">
            <a:avLst/>
          </a:prstGeom>
          <a:solidFill>
            <a:srgbClr val="719E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14" name="Elipse 13"/>
          <p:cNvSpPr/>
          <p:nvPr/>
        </p:nvSpPr>
        <p:spPr>
          <a:xfrm>
            <a:off x="684212" y="3157918"/>
            <a:ext cx="643765" cy="668390"/>
          </a:xfrm>
          <a:prstGeom prst="ellipse">
            <a:avLst/>
          </a:prstGeom>
          <a:solidFill>
            <a:schemeClr val="bg1"/>
          </a:solidFill>
          <a:ln>
            <a:solidFill>
              <a:srgbClr val="8EC5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pic>
        <p:nvPicPr>
          <p:cNvPr id="16" name="Imagen 15"/>
          <p:cNvPicPr>
            <a:picLocks noChangeAspect="1"/>
          </p:cNvPicPr>
          <p:nvPr/>
        </p:nvPicPr>
        <p:blipFill>
          <a:blip r:embed="rId4"/>
          <a:stretch>
            <a:fillRect/>
          </a:stretch>
        </p:blipFill>
        <p:spPr>
          <a:xfrm>
            <a:off x="783346" y="3383099"/>
            <a:ext cx="451552" cy="265757"/>
          </a:xfrm>
          <a:prstGeom prst="rect">
            <a:avLst/>
          </a:prstGeom>
        </p:spPr>
      </p:pic>
      <p:pic>
        <p:nvPicPr>
          <p:cNvPr id="3" name="Imagen 2"/>
          <p:cNvPicPr>
            <a:picLocks noChangeAspect="1"/>
          </p:cNvPicPr>
          <p:nvPr/>
        </p:nvPicPr>
        <p:blipFill>
          <a:blip r:embed="rId5"/>
          <a:stretch>
            <a:fillRect/>
          </a:stretch>
        </p:blipFill>
        <p:spPr>
          <a:xfrm>
            <a:off x="831840" y="2494753"/>
            <a:ext cx="335536" cy="397672"/>
          </a:xfrm>
          <a:prstGeom prst="rect">
            <a:avLst/>
          </a:prstGeom>
        </p:spPr>
      </p:pic>
      <p:pic>
        <p:nvPicPr>
          <p:cNvPr id="17" name="Imagen 16"/>
          <p:cNvPicPr>
            <a:picLocks noChangeAspect="1"/>
          </p:cNvPicPr>
          <p:nvPr/>
        </p:nvPicPr>
        <p:blipFill rotWithShape="1">
          <a:blip r:embed="rId6">
            <a:extLst>
              <a:ext uri="{28A0092B-C50C-407E-A947-70E740481C1C}">
                <a14:useLocalDpi xmlns:a14="http://schemas.microsoft.com/office/drawing/2010/main" val="0"/>
              </a:ext>
            </a:extLst>
          </a:blip>
          <a:srcRect l="2191" t="4723" r="7836"/>
          <a:stretch/>
        </p:blipFill>
        <p:spPr>
          <a:xfrm>
            <a:off x="4392613" y="1995055"/>
            <a:ext cx="4283075" cy="2920886"/>
          </a:xfrm>
          <a:prstGeom prst="rect">
            <a:avLst/>
          </a:prstGeom>
        </p:spPr>
      </p:pic>
    </p:spTree>
    <p:custDataLst>
      <p:tags r:id="rId1"/>
    </p:custDataLst>
    <p:extLst>
      <p:ext uri="{BB962C8B-B14F-4D97-AF65-F5344CB8AC3E}">
        <p14:creationId xmlns:p14="http://schemas.microsoft.com/office/powerpoint/2010/main" val="80328380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06413" y="915988"/>
            <a:ext cx="8102216" cy="246221"/>
          </a:xfrm>
          <a:prstGeom prst="rect">
            <a:avLst/>
          </a:prstGeom>
        </p:spPr>
        <p:txBody>
          <a:bodyPr vert="horz" wrap="square" lIns="0" tIns="0" rIns="0" bIns="0" rtlCol="0">
            <a:spAutoFit/>
          </a:bodyPr>
          <a:lstStyle/>
          <a:p>
            <a:pPr marL="180000" indent="-168275">
              <a:buSzPct val="100000"/>
              <a:buFont typeface="Arial"/>
              <a:buChar char="•"/>
              <a:tabLst>
                <a:tab pos="121285" algn="l"/>
              </a:tabLst>
            </a:pPr>
            <a:r>
              <a:rPr lang="es-ES_tradnl" sz="1600" spc="-10" dirty="0">
                <a:latin typeface="Calibri" charset="0"/>
                <a:ea typeface="Calibri" charset="0"/>
                <a:cs typeface="Calibri" charset="0"/>
              </a:rPr>
              <a:t>Los Indicadores son un MEDIO y no un FIN</a:t>
            </a:r>
          </a:p>
        </p:txBody>
      </p:sp>
      <p:pic>
        <p:nvPicPr>
          <p:cNvPr id="6" name="Imagen 5"/>
          <p:cNvPicPr>
            <a:picLocks noChangeAspect="1"/>
          </p:cNvPicPr>
          <p:nvPr/>
        </p:nvPicPr>
        <p:blipFill>
          <a:blip r:embed="rId4"/>
          <a:stretch>
            <a:fillRect/>
          </a:stretch>
        </p:blipFill>
        <p:spPr>
          <a:xfrm>
            <a:off x="1495114" y="1751027"/>
            <a:ext cx="6284781" cy="2922711"/>
          </a:xfrm>
          <a:prstGeom prst="rect">
            <a:avLst/>
          </a:prstGeom>
        </p:spPr>
      </p:pic>
      <p:sp>
        <p:nvSpPr>
          <p:cNvPr id="8"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ASPECTOS GENERALES</a:t>
            </a:r>
          </a:p>
        </p:txBody>
      </p:sp>
      <p:pic>
        <p:nvPicPr>
          <p:cNvPr id="2" name="Imagen 1"/>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503238" y="1604884"/>
            <a:ext cx="8172450" cy="3629103"/>
          </a:xfrm>
          <a:prstGeom prst="rect">
            <a:avLst/>
          </a:prstGeom>
        </p:spPr>
      </p:pic>
    </p:spTree>
    <p:custDataLst>
      <p:tags r:id="rId1"/>
    </p:custDataLst>
    <p:extLst>
      <p:ext uri="{BB962C8B-B14F-4D97-AF65-F5344CB8AC3E}">
        <p14:creationId xmlns:p14="http://schemas.microsoft.com/office/powerpoint/2010/main" val="178109861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2" y="3169972"/>
            <a:ext cx="7328415"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PATRONES PARA </a:t>
            </a:r>
            <a:br>
              <a:rPr lang="es-PE" sz="2800" b="1" dirty="0">
                <a:solidFill>
                  <a:schemeClr val="bg1"/>
                </a:solidFill>
                <a:latin typeface="Calibri"/>
                <a:cs typeface="Calibri"/>
              </a:rPr>
            </a:br>
            <a:r>
              <a:rPr lang="es-PE" sz="2800" b="1" dirty="0">
                <a:solidFill>
                  <a:schemeClr val="bg1"/>
                </a:solidFill>
                <a:latin typeface="Graphik Bold" charset="0"/>
                <a:ea typeface="Graphik Bold" charset="0"/>
                <a:cs typeface="Graphik Bold" charset="0"/>
              </a:rPr>
              <a:t>LA ESPECIFICACIÓN DE INDICADORES</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912279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125481" y="163827"/>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a:cs typeface="Calibri"/>
              </a:rPr>
              <a:t>PATRONES PARA LA ESPECIFICACIÓN</a:t>
            </a:r>
          </a:p>
        </p:txBody>
      </p:sp>
      <p:sp>
        <p:nvSpPr>
          <p:cNvPr id="3" name="object 7"/>
          <p:cNvSpPr txBox="1"/>
          <p:nvPr/>
        </p:nvSpPr>
        <p:spPr>
          <a:xfrm>
            <a:off x="506413" y="622687"/>
            <a:ext cx="8102216" cy="569387"/>
          </a:xfrm>
          <a:prstGeom prst="rect">
            <a:avLst/>
          </a:prstGeom>
        </p:spPr>
        <p:txBody>
          <a:bodyPr vert="horz" wrap="square" lIns="0" tIns="0" rIns="0" bIns="0" rtlCol="0">
            <a:spAutoFit/>
          </a:bodyPr>
          <a:lstStyle/>
          <a:p>
            <a:pPr lvl="0">
              <a:spcAft>
                <a:spcPts val="600"/>
              </a:spcAft>
            </a:pPr>
            <a:r>
              <a:rPr lang="es-ES_tradnl" sz="1600" b="1" dirty="0">
                <a:latin typeface="Calibri" charset="0"/>
                <a:ea typeface="Calibri" charset="0"/>
                <a:cs typeface="Calibri" charset="0"/>
              </a:rPr>
              <a:t>COMPOSICIÓN</a:t>
            </a:r>
          </a:p>
          <a:p>
            <a:pPr marL="187325" indent="-187325">
              <a:buFont typeface="Arial" charset="0"/>
              <a:buChar char="•"/>
            </a:pPr>
            <a:r>
              <a:rPr lang="es-ES_tradnl" sz="1600" spc="-10" dirty="0">
                <a:solidFill>
                  <a:srgbClr val="262626"/>
                </a:solidFill>
                <a:latin typeface="Calibri"/>
                <a:cs typeface="Calibri"/>
              </a:rPr>
              <a:t>Un indicador correctamente compuesto tiene las siguientes características:</a:t>
            </a:r>
          </a:p>
        </p:txBody>
      </p:sp>
      <p:sp>
        <p:nvSpPr>
          <p:cNvPr id="5" name="Pentágono 4"/>
          <p:cNvSpPr/>
          <p:nvPr/>
        </p:nvSpPr>
        <p:spPr>
          <a:xfrm>
            <a:off x="1575738" y="2092667"/>
            <a:ext cx="1493195" cy="102441"/>
          </a:xfrm>
          <a:prstGeom prst="homePlate">
            <a:avLst>
              <a:gd name="adj" fmla="val 87192"/>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Cheurón 6"/>
          <p:cNvSpPr/>
          <p:nvPr/>
        </p:nvSpPr>
        <p:spPr>
          <a:xfrm>
            <a:off x="3068933" y="2092667"/>
            <a:ext cx="1556426" cy="102441"/>
          </a:xfrm>
          <a:prstGeom prst="chevron">
            <a:avLst>
              <a:gd name="adj" fmla="val 77894"/>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9" name="Cheurón 8"/>
          <p:cNvSpPr/>
          <p:nvPr/>
        </p:nvSpPr>
        <p:spPr>
          <a:xfrm>
            <a:off x="4625359" y="2092667"/>
            <a:ext cx="1493196" cy="102441"/>
          </a:xfrm>
          <a:prstGeom prst="chevron">
            <a:avLst>
              <a:gd name="adj" fmla="val 74794"/>
            </a:avLst>
          </a:prstGeom>
          <a:solidFill>
            <a:srgbClr val="FE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1" name="Cheurón 10"/>
          <p:cNvSpPr/>
          <p:nvPr/>
        </p:nvSpPr>
        <p:spPr>
          <a:xfrm>
            <a:off x="6118553" y="2092667"/>
            <a:ext cx="1493197" cy="102441"/>
          </a:xfrm>
          <a:prstGeom prst="chevron">
            <a:avLst>
              <a:gd name="adj" fmla="val 7789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cxnSp>
        <p:nvCxnSpPr>
          <p:cNvPr id="14" name="Conector recto 13"/>
          <p:cNvCxnSpPr/>
          <p:nvPr/>
        </p:nvCxnSpPr>
        <p:spPr>
          <a:xfrm flipV="1">
            <a:off x="6660200" y="2177639"/>
            <a:ext cx="0" cy="377521"/>
          </a:xfrm>
          <a:prstGeom prst="line">
            <a:avLst/>
          </a:prstGeom>
          <a:ln w="28575">
            <a:solidFill>
              <a:srgbClr val="EE4639"/>
            </a:solidFill>
          </a:ln>
        </p:spPr>
        <p:style>
          <a:lnRef idx="1">
            <a:schemeClr val="accent1"/>
          </a:lnRef>
          <a:fillRef idx="0">
            <a:schemeClr val="accent1"/>
          </a:fillRef>
          <a:effectRef idx="0">
            <a:schemeClr val="accent1"/>
          </a:effectRef>
          <a:fontRef idx="minor">
            <a:schemeClr val="tx1"/>
          </a:fontRef>
        </p:style>
      </p:cxnSp>
      <p:cxnSp>
        <p:nvCxnSpPr>
          <p:cNvPr id="15" name="Conector recto 14"/>
          <p:cNvCxnSpPr/>
          <p:nvPr/>
        </p:nvCxnSpPr>
        <p:spPr>
          <a:xfrm flipV="1">
            <a:off x="5111405" y="1772626"/>
            <a:ext cx="0" cy="377521"/>
          </a:xfrm>
          <a:prstGeom prst="line">
            <a:avLst/>
          </a:prstGeom>
          <a:ln w="28575">
            <a:solidFill>
              <a:srgbClr val="FEC212"/>
            </a:solidFill>
          </a:ln>
        </p:spPr>
        <p:style>
          <a:lnRef idx="1">
            <a:schemeClr val="accent1"/>
          </a:lnRef>
          <a:fillRef idx="0">
            <a:schemeClr val="accent1"/>
          </a:fillRef>
          <a:effectRef idx="0">
            <a:schemeClr val="accent1"/>
          </a:effectRef>
          <a:fontRef idx="minor">
            <a:schemeClr val="tx1"/>
          </a:fontRef>
        </p:style>
      </p:cxnSp>
      <p:cxnSp>
        <p:nvCxnSpPr>
          <p:cNvPr id="16" name="Conector recto 15"/>
          <p:cNvCxnSpPr/>
          <p:nvPr/>
        </p:nvCxnSpPr>
        <p:spPr>
          <a:xfrm flipV="1">
            <a:off x="3700317" y="2177639"/>
            <a:ext cx="0" cy="377521"/>
          </a:xfrm>
          <a:prstGeom prst="line">
            <a:avLst/>
          </a:prstGeom>
          <a:ln w="28575">
            <a:solidFill>
              <a:srgbClr val="92C24E"/>
            </a:solidFill>
          </a:ln>
        </p:spPr>
        <p:style>
          <a:lnRef idx="1">
            <a:schemeClr val="accent1"/>
          </a:lnRef>
          <a:fillRef idx="0">
            <a:schemeClr val="accent1"/>
          </a:fillRef>
          <a:effectRef idx="0">
            <a:schemeClr val="accent1"/>
          </a:effectRef>
          <a:fontRef idx="minor">
            <a:schemeClr val="tx1"/>
          </a:fontRef>
        </p:style>
      </p:cxnSp>
      <p:cxnSp>
        <p:nvCxnSpPr>
          <p:cNvPr id="18" name="Conector recto 17"/>
          <p:cNvCxnSpPr/>
          <p:nvPr/>
        </p:nvCxnSpPr>
        <p:spPr>
          <a:xfrm flipV="1">
            <a:off x="2108570" y="1772626"/>
            <a:ext cx="0" cy="377521"/>
          </a:xfrm>
          <a:prstGeom prst="line">
            <a:avLst/>
          </a:prstGeom>
          <a:ln w="28575">
            <a:solidFill>
              <a:srgbClr val="00B1C3"/>
            </a:solidFill>
          </a:ln>
        </p:spPr>
        <p:style>
          <a:lnRef idx="1">
            <a:schemeClr val="accent1"/>
          </a:lnRef>
          <a:fillRef idx="0">
            <a:schemeClr val="accent1"/>
          </a:fillRef>
          <a:effectRef idx="0">
            <a:schemeClr val="accent1"/>
          </a:effectRef>
          <a:fontRef idx="minor">
            <a:schemeClr val="tx1"/>
          </a:fontRef>
        </p:style>
      </p:cxnSp>
      <p:sp>
        <p:nvSpPr>
          <p:cNvPr id="20" name="Rectángulo redondeado 19"/>
          <p:cNvSpPr/>
          <p:nvPr/>
        </p:nvSpPr>
        <p:spPr>
          <a:xfrm>
            <a:off x="1661192" y="1420641"/>
            <a:ext cx="894751" cy="213166"/>
          </a:xfrm>
          <a:prstGeom prst="round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a:solidFill>
                  <a:srgbClr val="00B1C3"/>
                </a:solidFill>
                <a:latin typeface="Calibri" charset="0"/>
                <a:ea typeface="Calibri" charset="0"/>
                <a:cs typeface="Calibri" charset="0"/>
              </a:rPr>
              <a:t>Nombre</a:t>
            </a:r>
          </a:p>
        </p:txBody>
      </p:sp>
      <p:sp>
        <p:nvSpPr>
          <p:cNvPr id="21" name="Rectángulo redondeado 20"/>
          <p:cNvSpPr/>
          <p:nvPr/>
        </p:nvSpPr>
        <p:spPr>
          <a:xfrm>
            <a:off x="3250994" y="2562625"/>
            <a:ext cx="894751" cy="429874"/>
          </a:xfrm>
          <a:prstGeom prst="round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80000"/>
              </a:lnSpc>
            </a:pPr>
            <a:r>
              <a:rPr lang="es-PE" sz="1200" b="1">
                <a:solidFill>
                  <a:srgbClr val="92C24E"/>
                </a:solidFill>
                <a:latin typeface="Calibri" charset="0"/>
                <a:ea typeface="Calibri" charset="0"/>
                <a:cs typeface="Calibri" charset="0"/>
              </a:rPr>
              <a:t>Forma de cálculo</a:t>
            </a:r>
            <a:endParaRPr lang="es-PE" sz="1200" b="1" dirty="0">
              <a:solidFill>
                <a:srgbClr val="92C24E"/>
              </a:solidFill>
              <a:latin typeface="Calibri" charset="0"/>
              <a:ea typeface="Calibri" charset="0"/>
              <a:cs typeface="Calibri" charset="0"/>
            </a:endParaRPr>
          </a:p>
        </p:txBody>
      </p:sp>
      <p:grpSp>
        <p:nvGrpSpPr>
          <p:cNvPr id="24" name="Agrupar 23"/>
          <p:cNvGrpSpPr/>
          <p:nvPr/>
        </p:nvGrpSpPr>
        <p:grpSpPr>
          <a:xfrm>
            <a:off x="2038173" y="1674497"/>
            <a:ext cx="140792" cy="140258"/>
            <a:chOff x="3427964" y="2244682"/>
            <a:chExt cx="225891" cy="225034"/>
          </a:xfrm>
        </p:grpSpPr>
        <p:sp>
          <p:nvSpPr>
            <p:cNvPr id="25" name="Elipse 24"/>
            <p:cNvSpPr/>
            <p:nvPr/>
          </p:nvSpPr>
          <p:spPr>
            <a:xfrm>
              <a:off x="3427964" y="2244682"/>
              <a:ext cx="225891" cy="225034"/>
            </a:xfrm>
            <a:prstGeom prst="ellipse">
              <a:avLst/>
            </a:prstGeom>
            <a:solidFill>
              <a:schemeClr val="bg1"/>
            </a:solidFill>
            <a:ln w="19050">
              <a:solidFill>
                <a:srgbClr val="00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6" name="Elipse 25"/>
            <p:cNvSpPr/>
            <p:nvPr/>
          </p:nvSpPr>
          <p:spPr>
            <a:xfrm>
              <a:off x="3482167" y="2298680"/>
              <a:ext cx="117483" cy="117037"/>
            </a:xfrm>
            <a:prstGeom prst="ellipse">
              <a:avLst/>
            </a:prstGeom>
            <a:solidFill>
              <a:srgbClr val="00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27" name="Agrupar 26"/>
          <p:cNvGrpSpPr/>
          <p:nvPr/>
        </p:nvGrpSpPr>
        <p:grpSpPr>
          <a:xfrm>
            <a:off x="3631988" y="2436165"/>
            <a:ext cx="140792" cy="140258"/>
            <a:chOff x="3427964" y="2244682"/>
            <a:chExt cx="225891" cy="225034"/>
          </a:xfrm>
        </p:grpSpPr>
        <p:sp>
          <p:nvSpPr>
            <p:cNvPr id="28" name="Elipse 27"/>
            <p:cNvSpPr/>
            <p:nvPr/>
          </p:nvSpPr>
          <p:spPr>
            <a:xfrm>
              <a:off x="3427964" y="2244682"/>
              <a:ext cx="225891" cy="225034"/>
            </a:xfrm>
            <a:prstGeom prst="ellipse">
              <a:avLst/>
            </a:prstGeom>
            <a:solidFill>
              <a:schemeClr val="bg1"/>
            </a:solidFill>
            <a:ln w="19050">
              <a:solidFill>
                <a:srgbClr val="92C2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9" name="Elipse 28"/>
            <p:cNvSpPr/>
            <p:nvPr/>
          </p:nvSpPr>
          <p:spPr>
            <a:xfrm>
              <a:off x="3482167" y="2298680"/>
              <a:ext cx="117483" cy="117037"/>
            </a:xfrm>
            <a:prstGeom prst="ellipse">
              <a:avLst/>
            </a:prstGeom>
            <a:solidFill>
              <a:srgbClr val="92C24E"/>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30" name="Agrupar 29"/>
          <p:cNvGrpSpPr/>
          <p:nvPr/>
        </p:nvGrpSpPr>
        <p:grpSpPr>
          <a:xfrm>
            <a:off x="5041009" y="1666391"/>
            <a:ext cx="140792" cy="140258"/>
            <a:chOff x="3427964" y="2244682"/>
            <a:chExt cx="225891" cy="225034"/>
          </a:xfrm>
        </p:grpSpPr>
        <p:sp>
          <p:nvSpPr>
            <p:cNvPr id="31" name="Elipse 30"/>
            <p:cNvSpPr/>
            <p:nvPr/>
          </p:nvSpPr>
          <p:spPr>
            <a:xfrm>
              <a:off x="3427964" y="2244682"/>
              <a:ext cx="225891" cy="225034"/>
            </a:xfrm>
            <a:prstGeom prst="ellipse">
              <a:avLst/>
            </a:prstGeom>
            <a:solidFill>
              <a:schemeClr val="bg1"/>
            </a:solidFill>
            <a:ln w="19050">
              <a:solidFill>
                <a:srgbClr val="FEC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2" name="Elipse 31"/>
            <p:cNvSpPr/>
            <p:nvPr/>
          </p:nvSpPr>
          <p:spPr>
            <a:xfrm>
              <a:off x="3482167" y="2298680"/>
              <a:ext cx="117483" cy="117037"/>
            </a:xfrm>
            <a:prstGeom prst="ellipse">
              <a:avLst/>
            </a:prstGeom>
            <a:solidFill>
              <a:srgbClr val="FEC21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33" name="Rectángulo redondeado 32"/>
          <p:cNvSpPr/>
          <p:nvPr/>
        </p:nvSpPr>
        <p:spPr>
          <a:xfrm>
            <a:off x="4664028" y="1420420"/>
            <a:ext cx="894751" cy="213166"/>
          </a:xfrm>
          <a:prstGeom prst="round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a:solidFill>
                  <a:srgbClr val="FEC212"/>
                </a:solidFill>
                <a:latin typeface="Calibri" charset="0"/>
                <a:ea typeface="Calibri" charset="0"/>
                <a:cs typeface="Calibri" charset="0"/>
              </a:rPr>
              <a:t>Unidad</a:t>
            </a:r>
          </a:p>
        </p:txBody>
      </p:sp>
      <p:grpSp>
        <p:nvGrpSpPr>
          <p:cNvPr id="34" name="Agrupar 33"/>
          <p:cNvGrpSpPr/>
          <p:nvPr/>
        </p:nvGrpSpPr>
        <p:grpSpPr>
          <a:xfrm>
            <a:off x="6589804" y="2506294"/>
            <a:ext cx="140792" cy="140258"/>
            <a:chOff x="3427964" y="2244682"/>
            <a:chExt cx="225891" cy="225034"/>
          </a:xfrm>
        </p:grpSpPr>
        <p:sp>
          <p:nvSpPr>
            <p:cNvPr id="35" name="Elipse 34"/>
            <p:cNvSpPr/>
            <p:nvPr/>
          </p:nvSpPr>
          <p:spPr>
            <a:xfrm>
              <a:off x="3427964" y="2244682"/>
              <a:ext cx="225891" cy="225034"/>
            </a:xfrm>
            <a:prstGeom prst="ellipse">
              <a:avLst/>
            </a:prstGeom>
            <a:solidFill>
              <a:schemeClr val="bg1"/>
            </a:solidFill>
            <a:ln w="19050">
              <a:solidFill>
                <a:srgbClr val="EE4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6" name="Elipse 35"/>
            <p:cNvSpPr/>
            <p:nvPr/>
          </p:nvSpPr>
          <p:spPr>
            <a:xfrm>
              <a:off x="3482167" y="2298680"/>
              <a:ext cx="117483" cy="117037"/>
            </a:xfrm>
            <a:prstGeom prst="ellipse">
              <a:avLst/>
            </a:prstGeom>
            <a:solidFill>
              <a:srgbClr val="EE4639"/>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37" name="Rectángulo redondeado 36"/>
          <p:cNvSpPr/>
          <p:nvPr/>
        </p:nvSpPr>
        <p:spPr>
          <a:xfrm>
            <a:off x="6212823" y="2644878"/>
            <a:ext cx="894751" cy="213166"/>
          </a:xfrm>
          <a:prstGeom prst="round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a:solidFill>
                  <a:srgbClr val="EE4639"/>
                </a:solidFill>
                <a:latin typeface="Calibri" charset="0"/>
                <a:ea typeface="Calibri" charset="0"/>
                <a:cs typeface="Calibri" charset="0"/>
              </a:rPr>
              <a:t>Glosario</a:t>
            </a:r>
          </a:p>
        </p:txBody>
      </p:sp>
      <p:sp>
        <p:nvSpPr>
          <p:cNvPr id="38" name="Rectángulo redondeado 37"/>
          <p:cNvSpPr/>
          <p:nvPr/>
        </p:nvSpPr>
        <p:spPr>
          <a:xfrm>
            <a:off x="1575738" y="3400850"/>
            <a:ext cx="6146868" cy="1844986"/>
          </a:xfrm>
          <a:prstGeom prst="roundRect">
            <a:avLst>
              <a:gd name="adj" fmla="val 336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68288" lvl="0" indent="-173038" algn="just">
              <a:lnSpc>
                <a:spcPct val="90000"/>
              </a:lnSpc>
              <a:spcAft>
                <a:spcPts val="0"/>
              </a:spcAft>
              <a:buFont typeface="Arial" panose="020B0604020202020204" pitchFamily="34" charset="0"/>
              <a:buChar char="•"/>
            </a:pPr>
            <a:r>
              <a:rPr lang="es-ES" sz="1400" b="1" dirty="0">
                <a:solidFill>
                  <a:schemeClr val="tx1"/>
                </a:solidFill>
                <a:latin typeface="Calibri"/>
                <a:ea typeface="Times New Roman" panose="02020603050405020304" pitchFamily="18" charset="0"/>
                <a:cs typeface="Calibri"/>
              </a:rPr>
              <a:t>Nombre:</a:t>
            </a:r>
          </a:p>
          <a:p>
            <a:pPr marL="268288" lvl="0" indent="-173038" algn="just">
              <a:lnSpc>
                <a:spcPct val="90000"/>
              </a:lnSpc>
              <a:spcAft>
                <a:spcPts val="0"/>
              </a:spcAft>
            </a:pPr>
            <a:r>
              <a:rPr lang="es-ES" sz="1400" b="1" dirty="0">
                <a:solidFill>
                  <a:schemeClr val="tx1"/>
                </a:solidFill>
                <a:latin typeface="Calibri"/>
                <a:ea typeface="Times New Roman" panose="02020603050405020304" pitchFamily="18" charset="0"/>
                <a:cs typeface="Calibri"/>
              </a:rPr>
              <a:t>    </a:t>
            </a:r>
            <a:r>
              <a:rPr lang="es-ES" sz="1400" dirty="0">
                <a:solidFill>
                  <a:schemeClr val="tx1"/>
                </a:solidFill>
                <a:latin typeface="Calibri"/>
                <a:ea typeface="Times New Roman" panose="02020603050405020304" pitchFamily="18" charset="0"/>
                <a:cs typeface="Calibri"/>
              </a:rPr>
              <a:t>Eficacia mensual en ventas</a:t>
            </a:r>
            <a:endParaRPr lang="es-PE" sz="1400" dirty="0">
              <a:solidFill>
                <a:schemeClr val="tx1"/>
              </a:solidFill>
              <a:latin typeface="Calibri"/>
              <a:ea typeface="Times New Roman" panose="02020603050405020304" pitchFamily="18" charset="0"/>
              <a:cs typeface="Calibri"/>
            </a:endParaRPr>
          </a:p>
          <a:p>
            <a:pPr marL="268288" indent="-173038" algn="just">
              <a:lnSpc>
                <a:spcPct val="90000"/>
              </a:lnSpc>
              <a:spcAft>
                <a:spcPts val="0"/>
              </a:spcAft>
              <a:buFont typeface="Arial" panose="020B0604020202020204" pitchFamily="34" charset="0"/>
              <a:buChar char="•"/>
            </a:pPr>
            <a:endParaRPr lang="es-PE" sz="1400" dirty="0">
              <a:solidFill>
                <a:schemeClr val="tx1"/>
              </a:solidFill>
              <a:latin typeface="Calibri"/>
              <a:ea typeface="Times New Roman" panose="02020603050405020304" pitchFamily="18" charset="0"/>
              <a:cs typeface="Calibri"/>
            </a:endParaRPr>
          </a:p>
          <a:p>
            <a:pPr marL="268288" lvl="0" indent="-173038" algn="just">
              <a:lnSpc>
                <a:spcPct val="90000"/>
              </a:lnSpc>
              <a:spcAft>
                <a:spcPts val="0"/>
              </a:spcAft>
              <a:buFont typeface="Arial" panose="020B0604020202020204" pitchFamily="34" charset="0"/>
              <a:buChar char="•"/>
            </a:pPr>
            <a:r>
              <a:rPr lang="es-ES" sz="1400" b="1" dirty="0">
                <a:solidFill>
                  <a:schemeClr val="tx1"/>
                </a:solidFill>
                <a:latin typeface="Calibri"/>
                <a:ea typeface="Times New Roman" panose="02020603050405020304" pitchFamily="18" charset="0"/>
                <a:cs typeface="Calibri"/>
              </a:rPr>
              <a:t>Fórmula:</a:t>
            </a:r>
            <a:endParaRPr lang="es-PE" sz="1400" b="1" dirty="0">
              <a:solidFill>
                <a:schemeClr val="tx1"/>
              </a:solidFill>
              <a:latin typeface="Calibri"/>
              <a:ea typeface="Times New Roman" panose="02020603050405020304" pitchFamily="18" charset="0"/>
              <a:cs typeface="Calibri"/>
            </a:endParaRPr>
          </a:p>
          <a:p>
            <a:pPr marL="268288" lvl="0" indent="-173038">
              <a:lnSpc>
                <a:spcPct val="90000"/>
              </a:lnSpc>
              <a:spcAft>
                <a:spcPts val="0"/>
              </a:spcAft>
            </a:pPr>
            <a:r>
              <a:rPr lang="es-ES" sz="1400" dirty="0">
                <a:solidFill>
                  <a:schemeClr val="tx1"/>
                </a:solidFill>
                <a:latin typeface="Calibri"/>
                <a:ea typeface="Times New Roman" panose="02020603050405020304" pitchFamily="18" charset="0"/>
                <a:cs typeface="Calibri"/>
              </a:rPr>
              <a:t>    Eficacia mensual en ventas 	=   </a:t>
            </a:r>
            <a:r>
              <a:rPr lang="es-ES" sz="1400" u="sng" dirty="0">
                <a:solidFill>
                  <a:schemeClr val="tx1"/>
                </a:solidFill>
                <a:latin typeface="Calibri"/>
                <a:ea typeface="Times New Roman" panose="02020603050405020304" pitchFamily="18" charset="0"/>
                <a:cs typeface="Calibri"/>
              </a:rPr>
              <a:t>Total clientes que compraron  </a:t>
            </a:r>
            <a:br>
              <a:rPr lang="es-ES" sz="1400" dirty="0">
                <a:solidFill>
                  <a:schemeClr val="tx1"/>
                </a:solidFill>
                <a:latin typeface="Calibri"/>
                <a:ea typeface="Times New Roman" panose="02020603050405020304" pitchFamily="18" charset="0"/>
                <a:cs typeface="Calibri"/>
              </a:rPr>
            </a:br>
            <a:r>
              <a:rPr lang="es-ES" sz="1400" dirty="0">
                <a:solidFill>
                  <a:schemeClr val="tx1"/>
                </a:solidFill>
                <a:latin typeface="Calibri"/>
                <a:ea typeface="Times New Roman" panose="02020603050405020304" pitchFamily="18" charset="0"/>
                <a:cs typeface="Calibri"/>
              </a:rPr>
              <a:t>                                                                    Total clientes visitados</a:t>
            </a:r>
            <a:endParaRPr lang="es-PE" sz="1400" dirty="0">
              <a:solidFill>
                <a:schemeClr val="tx1"/>
              </a:solidFill>
              <a:latin typeface="Calibri"/>
              <a:ea typeface="Times New Roman" panose="02020603050405020304" pitchFamily="18" charset="0"/>
              <a:cs typeface="Calibri"/>
            </a:endParaRPr>
          </a:p>
          <a:p>
            <a:pPr marL="268288" lvl="0" indent="-173038" algn="just">
              <a:lnSpc>
                <a:spcPct val="90000"/>
              </a:lnSpc>
              <a:spcAft>
                <a:spcPts val="1000"/>
              </a:spcAft>
              <a:buFont typeface="Arial" panose="020B0604020202020204" pitchFamily="34" charset="0"/>
              <a:buChar char="•"/>
            </a:pPr>
            <a:r>
              <a:rPr lang="es-ES" sz="1400" b="1" dirty="0">
                <a:solidFill>
                  <a:schemeClr val="tx1"/>
                </a:solidFill>
                <a:latin typeface="Calibri"/>
                <a:ea typeface="Times New Roman" panose="02020603050405020304" pitchFamily="18" charset="0"/>
                <a:cs typeface="Calibri"/>
              </a:rPr>
              <a:t>Unidad: </a:t>
            </a:r>
            <a:r>
              <a:rPr lang="es-ES" sz="1400" dirty="0">
                <a:solidFill>
                  <a:schemeClr val="tx1"/>
                </a:solidFill>
                <a:latin typeface="Calibri"/>
                <a:ea typeface="Times New Roman" panose="02020603050405020304" pitchFamily="18" charset="0"/>
                <a:cs typeface="Calibri"/>
              </a:rPr>
              <a:t>	Porcentaje (%)</a:t>
            </a:r>
            <a:endParaRPr lang="es-PE" sz="1400" dirty="0">
              <a:solidFill>
                <a:schemeClr val="tx1"/>
              </a:solidFill>
              <a:latin typeface="Calibri"/>
              <a:ea typeface="Times New Roman" panose="02020603050405020304" pitchFamily="18" charset="0"/>
              <a:cs typeface="Calibri"/>
            </a:endParaRPr>
          </a:p>
        </p:txBody>
      </p:sp>
      <p:sp>
        <p:nvSpPr>
          <p:cNvPr id="40" name="Rectángulo 39"/>
          <p:cNvSpPr/>
          <p:nvPr/>
        </p:nvSpPr>
        <p:spPr>
          <a:xfrm>
            <a:off x="6944540" y="4339817"/>
            <a:ext cx="617477" cy="325538"/>
          </a:xfrm>
          <a:prstGeom prst="rect">
            <a:avLst/>
          </a:prstGeom>
        </p:spPr>
        <p:txBody>
          <a:bodyPr wrap="none">
            <a:spAutoFit/>
          </a:bodyPr>
          <a:lstStyle/>
          <a:p>
            <a:pPr lvl="0">
              <a:lnSpc>
                <a:spcPct val="115000"/>
              </a:lnSpc>
              <a:spcAft>
                <a:spcPts val="0"/>
              </a:spcAft>
            </a:pPr>
            <a:r>
              <a:rPr lang="es-ES" sz="1400" dirty="0">
                <a:latin typeface="Calibri" charset="0"/>
                <a:ea typeface="Calibri" charset="0"/>
                <a:cs typeface="Calibri" charset="0"/>
              </a:rPr>
              <a:t>x 100 </a:t>
            </a:r>
            <a:endParaRPr lang="es-PE" sz="1400" dirty="0">
              <a:latin typeface="Calibri" charset="0"/>
              <a:ea typeface="Calibri" charset="0"/>
              <a:cs typeface="Calibri" charset="0"/>
            </a:endParaRPr>
          </a:p>
        </p:txBody>
      </p:sp>
      <p:sp>
        <p:nvSpPr>
          <p:cNvPr id="41" name="Rectángulo 40"/>
          <p:cNvSpPr/>
          <p:nvPr/>
        </p:nvSpPr>
        <p:spPr>
          <a:xfrm>
            <a:off x="435313" y="3046300"/>
            <a:ext cx="7457298" cy="246221"/>
          </a:xfrm>
          <a:prstGeom prst="rect">
            <a:avLst/>
          </a:prstGeom>
        </p:spPr>
        <p:txBody>
          <a:bodyPr wrap="none" lIns="0" tIns="0" rIns="0" bIns="0">
            <a:spAutoFit/>
          </a:bodyPr>
          <a:lstStyle/>
          <a:p>
            <a:r>
              <a:rPr lang="es-PE" sz="1600" b="1" dirty="0">
                <a:latin typeface="Calibri"/>
                <a:cs typeface="Calibri"/>
              </a:rPr>
              <a:t>Ejemplo: </a:t>
            </a:r>
            <a:r>
              <a:rPr lang="es-PE" sz="1600" dirty="0">
                <a:latin typeface="Calibri"/>
                <a:cs typeface="Calibri"/>
              </a:rPr>
              <a:t>Veamos el caso de un indicador típico para un vendedor que vende un artículo</a:t>
            </a:r>
          </a:p>
        </p:txBody>
      </p:sp>
    </p:spTree>
    <p:extLst>
      <p:ext uri="{BB962C8B-B14F-4D97-AF65-F5344CB8AC3E}">
        <p14:creationId xmlns:p14="http://schemas.microsoft.com/office/powerpoint/2010/main" val="1496186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a:cs typeface="Calibri"/>
              </a:rPr>
              <a:t>PATRONES PARA LA ESPECIFICACIÓN</a:t>
            </a:r>
          </a:p>
        </p:txBody>
      </p:sp>
      <p:sp>
        <p:nvSpPr>
          <p:cNvPr id="3" name="object 7"/>
          <p:cNvSpPr txBox="1"/>
          <p:nvPr/>
        </p:nvSpPr>
        <p:spPr>
          <a:xfrm>
            <a:off x="506413" y="915988"/>
            <a:ext cx="8102216" cy="246221"/>
          </a:xfrm>
          <a:prstGeom prst="rect">
            <a:avLst/>
          </a:prstGeom>
        </p:spPr>
        <p:txBody>
          <a:bodyPr vert="horz" wrap="square" lIns="0" tIns="0" rIns="0" bIns="0" rtlCol="0">
            <a:spAutoFit/>
          </a:bodyPr>
          <a:lstStyle/>
          <a:p>
            <a:pPr lvl="0">
              <a:spcAft>
                <a:spcPts val="600"/>
              </a:spcAft>
            </a:pPr>
            <a:r>
              <a:rPr lang="es-ES_tradnl" sz="1600" b="1" dirty="0">
                <a:latin typeface="Calibri" charset="0"/>
                <a:ea typeface="Calibri" charset="0"/>
                <a:cs typeface="Calibri" charset="0"/>
              </a:rPr>
              <a:t>GLOSARIO:</a:t>
            </a:r>
          </a:p>
        </p:txBody>
      </p:sp>
      <p:sp>
        <p:nvSpPr>
          <p:cNvPr id="38" name="Rectángulo redondeado 37"/>
          <p:cNvSpPr/>
          <p:nvPr/>
        </p:nvSpPr>
        <p:spPr>
          <a:xfrm>
            <a:off x="1589678" y="1579467"/>
            <a:ext cx="6146868" cy="3630887"/>
          </a:xfrm>
          <a:prstGeom prst="roundRect">
            <a:avLst>
              <a:gd name="adj" fmla="val 336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68288" lvl="0" indent="-173038" algn="just">
              <a:lnSpc>
                <a:spcPct val="90000"/>
              </a:lnSpc>
              <a:spcAft>
                <a:spcPts val="0"/>
              </a:spcAft>
              <a:buFont typeface="Arial" panose="020B0604020202020204" pitchFamily="34" charset="0"/>
              <a:buChar char="•"/>
            </a:pPr>
            <a:r>
              <a:rPr lang="es-ES" sz="1600" b="1" dirty="0">
                <a:solidFill>
                  <a:schemeClr val="tx1"/>
                </a:solidFill>
                <a:latin typeface="Calibri"/>
                <a:ea typeface="Times New Roman" panose="02020603050405020304" pitchFamily="18" charset="0"/>
                <a:cs typeface="Calibri"/>
              </a:rPr>
              <a:t>Indicador de eficacia mensual en ventas: </a:t>
            </a:r>
            <a:r>
              <a:rPr lang="es-ES" sz="1600" dirty="0">
                <a:solidFill>
                  <a:schemeClr val="tx1"/>
                </a:solidFill>
                <a:latin typeface="Calibri"/>
                <a:ea typeface="Times New Roman" panose="02020603050405020304" pitchFamily="18" charset="0"/>
                <a:cs typeface="Calibri"/>
              </a:rPr>
              <a:t>Mide porcentualmente la eficacia del vendedor, relacionando el total de clientes que efectúan la compra, con el total de clientes que visitó durante un mes.</a:t>
            </a:r>
          </a:p>
          <a:p>
            <a:pPr marL="268288" lvl="0" indent="-173038" algn="just">
              <a:lnSpc>
                <a:spcPct val="90000"/>
              </a:lnSpc>
              <a:spcAft>
                <a:spcPts val="0"/>
              </a:spcAft>
              <a:buFont typeface="Arial" panose="020B0604020202020204" pitchFamily="34" charset="0"/>
              <a:buChar char="•"/>
            </a:pPr>
            <a:endParaRPr lang="es-ES" sz="1600" dirty="0">
              <a:solidFill>
                <a:schemeClr val="tx1"/>
              </a:solidFill>
              <a:latin typeface="Calibri"/>
              <a:ea typeface="Times New Roman" panose="02020603050405020304" pitchFamily="18" charset="0"/>
              <a:cs typeface="Calibri"/>
            </a:endParaRPr>
          </a:p>
          <a:p>
            <a:pPr marL="268288" lvl="0" indent="-173038" algn="just">
              <a:lnSpc>
                <a:spcPct val="90000"/>
              </a:lnSpc>
              <a:spcAft>
                <a:spcPts val="0"/>
              </a:spcAft>
              <a:buFont typeface="Arial" panose="020B0604020202020204" pitchFamily="34" charset="0"/>
              <a:buChar char="•"/>
            </a:pPr>
            <a:r>
              <a:rPr lang="es-ES" sz="1600" b="1" dirty="0">
                <a:solidFill>
                  <a:schemeClr val="tx1"/>
                </a:solidFill>
                <a:latin typeface="Calibri"/>
                <a:ea typeface="Times New Roman" panose="02020603050405020304" pitchFamily="18" charset="0"/>
                <a:cs typeface="Calibri"/>
              </a:rPr>
              <a:t>Total de clientes que compraron: </a:t>
            </a:r>
            <a:r>
              <a:rPr lang="es-ES" sz="1600" dirty="0">
                <a:solidFill>
                  <a:schemeClr val="tx1"/>
                </a:solidFill>
                <a:latin typeface="Calibri"/>
                <a:ea typeface="Times New Roman" panose="02020603050405020304" pitchFamily="18" charset="0"/>
                <a:cs typeface="Calibri"/>
              </a:rPr>
              <a:t>Corresponde a la cantidad total de clientes que realmente efectuaron la compra del producto, durante un mes.</a:t>
            </a:r>
          </a:p>
          <a:p>
            <a:pPr marL="268288" lvl="0" indent="-173038" algn="just">
              <a:lnSpc>
                <a:spcPct val="90000"/>
              </a:lnSpc>
              <a:spcAft>
                <a:spcPts val="0"/>
              </a:spcAft>
              <a:buFont typeface="Arial" panose="020B0604020202020204" pitchFamily="34" charset="0"/>
              <a:buChar char="•"/>
            </a:pPr>
            <a:endParaRPr lang="es-ES" sz="1600" dirty="0">
              <a:solidFill>
                <a:schemeClr val="tx1"/>
              </a:solidFill>
              <a:latin typeface="Calibri"/>
              <a:ea typeface="Times New Roman" panose="02020603050405020304" pitchFamily="18" charset="0"/>
              <a:cs typeface="Calibri"/>
            </a:endParaRPr>
          </a:p>
          <a:p>
            <a:pPr marL="268288" lvl="0" indent="-173038" algn="just">
              <a:lnSpc>
                <a:spcPct val="90000"/>
              </a:lnSpc>
              <a:spcAft>
                <a:spcPts val="0"/>
              </a:spcAft>
              <a:buFont typeface="Arial" panose="020B0604020202020204" pitchFamily="34" charset="0"/>
              <a:buChar char="•"/>
            </a:pPr>
            <a:r>
              <a:rPr lang="es-ES" sz="1600" b="1" dirty="0">
                <a:solidFill>
                  <a:schemeClr val="tx1"/>
                </a:solidFill>
                <a:latin typeface="Calibri"/>
                <a:ea typeface="Times New Roman" panose="02020603050405020304" pitchFamily="18" charset="0"/>
                <a:cs typeface="Calibri"/>
              </a:rPr>
              <a:t>Total clientes visitados: </a:t>
            </a:r>
            <a:r>
              <a:rPr lang="es-ES" sz="1600" dirty="0">
                <a:solidFill>
                  <a:schemeClr val="tx1"/>
                </a:solidFill>
                <a:latin typeface="Calibri"/>
                <a:ea typeface="Times New Roman" panose="02020603050405020304" pitchFamily="18" charset="0"/>
                <a:cs typeface="Calibri"/>
              </a:rPr>
              <a:t>Corresponde al total de cliente visitados por el vendedor en el mes objeto de análisis. En caso de que visite más de una vez a un cliente, se considerará como una nueva visita. Por lo tanto, el total de clientes visitados, equivale al total de visitas realizadas.</a:t>
            </a:r>
            <a:endParaRPr lang="es-PE" sz="1400" dirty="0">
              <a:solidFill>
                <a:schemeClr val="tx1"/>
              </a:solidFill>
              <a:latin typeface="Calibri"/>
              <a:ea typeface="Times New Roman" panose="02020603050405020304" pitchFamily="18" charset="0"/>
              <a:cs typeface="Calibri"/>
            </a:endParaRPr>
          </a:p>
        </p:txBody>
      </p:sp>
      <p:sp>
        <p:nvSpPr>
          <p:cNvPr id="41" name="Rectángulo 40"/>
          <p:cNvSpPr/>
          <p:nvPr/>
        </p:nvSpPr>
        <p:spPr>
          <a:xfrm>
            <a:off x="503238" y="1562258"/>
            <a:ext cx="748603" cy="246221"/>
          </a:xfrm>
          <a:prstGeom prst="rect">
            <a:avLst/>
          </a:prstGeom>
        </p:spPr>
        <p:txBody>
          <a:bodyPr wrap="none" lIns="0" tIns="0" rIns="0" bIns="0">
            <a:spAutoFit/>
          </a:bodyPr>
          <a:lstStyle/>
          <a:p>
            <a:r>
              <a:rPr lang="es-PE" sz="1600" b="1" dirty="0">
                <a:latin typeface="Calibri"/>
                <a:cs typeface="Calibri"/>
              </a:rPr>
              <a:t>Ejemplo:</a:t>
            </a:r>
            <a:endParaRPr lang="es-PE" sz="1600" dirty="0">
              <a:latin typeface="Calibri"/>
              <a:cs typeface="Calibri"/>
            </a:endParaRPr>
          </a:p>
        </p:txBody>
      </p:sp>
    </p:spTree>
    <p:extLst>
      <p:ext uri="{BB962C8B-B14F-4D97-AF65-F5344CB8AC3E}">
        <p14:creationId xmlns:p14="http://schemas.microsoft.com/office/powerpoint/2010/main" val="3957672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a:cs typeface="Calibri"/>
              </a:rPr>
              <a:t>PATRONES PARA LA ESPECIFICACIÓN</a:t>
            </a:r>
          </a:p>
        </p:txBody>
      </p:sp>
      <p:sp>
        <p:nvSpPr>
          <p:cNvPr id="3" name="object 7"/>
          <p:cNvSpPr txBox="1"/>
          <p:nvPr/>
        </p:nvSpPr>
        <p:spPr>
          <a:xfrm>
            <a:off x="506413" y="915988"/>
            <a:ext cx="8102216" cy="246221"/>
          </a:xfrm>
          <a:prstGeom prst="rect">
            <a:avLst/>
          </a:prstGeom>
        </p:spPr>
        <p:txBody>
          <a:bodyPr vert="horz" wrap="square" lIns="0" tIns="0" rIns="0" bIns="0" rtlCol="0">
            <a:spAutoFit/>
          </a:bodyPr>
          <a:lstStyle/>
          <a:p>
            <a:pPr lvl="0">
              <a:spcAft>
                <a:spcPts val="600"/>
              </a:spcAft>
            </a:pPr>
            <a:r>
              <a:rPr lang="es-ES_tradnl" sz="1600" b="1" dirty="0">
                <a:latin typeface="Calibri" charset="0"/>
                <a:ea typeface="Calibri" charset="0"/>
                <a:cs typeface="Calibri" charset="0"/>
              </a:rPr>
              <a:t>EJEMPLO:</a:t>
            </a:r>
          </a:p>
        </p:txBody>
      </p:sp>
      <p:sp>
        <p:nvSpPr>
          <p:cNvPr id="38" name="Rectángulo redondeado 37"/>
          <p:cNvSpPr/>
          <p:nvPr/>
        </p:nvSpPr>
        <p:spPr>
          <a:xfrm>
            <a:off x="1589678" y="2667717"/>
            <a:ext cx="6146868" cy="1507466"/>
          </a:xfrm>
          <a:prstGeom prst="roundRect">
            <a:avLst>
              <a:gd name="adj" fmla="val 336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95250" lvl="0" algn="just">
              <a:lnSpc>
                <a:spcPct val="90000"/>
              </a:lnSpc>
              <a:spcAft>
                <a:spcPts val="0"/>
              </a:spcAft>
            </a:pPr>
            <a:r>
              <a:rPr lang="es-ES" sz="2000" b="1" dirty="0">
                <a:solidFill>
                  <a:schemeClr val="tx1"/>
                </a:solidFill>
                <a:latin typeface="Calibri"/>
                <a:ea typeface="Times New Roman" panose="02020603050405020304" pitchFamily="18" charset="0"/>
                <a:cs typeface="Calibri"/>
              </a:rPr>
              <a:t>Eficacia mensual en ventas: </a:t>
            </a:r>
            <a:endParaRPr lang="es-PE" sz="2000" b="1" dirty="0">
              <a:solidFill>
                <a:schemeClr val="tx1"/>
              </a:solidFill>
              <a:latin typeface="Calibri"/>
              <a:ea typeface="Times New Roman" panose="02020603050405020304" pitchFamily="18" charset="0"/>
              <a:cs typeface="Calibri"/>
            </a:endParaRPr>
          </a:p>
        </p:txBody>
      </p:sp>
      <p:sp>
        <p:nvSpPr>
          <p:cNvPr id="4" name="CuadroTexto 3">
            <a:extLst>
              <a:ext uri="{FF2B5EF4-FFF2-40B4-BE49-F238E27FC236}">
                <a16:creationId xmlns:a16="http://schemas.microsoft.com/office/drawing/2014/main" id="{265EC184-0588-4F76-B058-39B53E47AF06}"/>
              </a:ext>
            </a:extLst>
          </p:cNvPr>
          <p:cNvSpPr txBox="1"/>
          <p:nvPr/>
        </p:nvSpPr>
        <p:spPr>
          <a:xfrm>
            <a:off x="1375367" y="1372475"/>
            <a:ext cx="6728604" cy="923330"/>
          </a:xfrm>
          <a:prstGeom prst="rect">
            <a:avLst/>
          </a:prstGeom>
          <a:noFill/>
        </p:spPr>
        <p:txBody>
          <a:bodyPr wrap="square" rtlCol="0">
            <a:spAutoFit/>
          </a:bodyPr>
          <a:lstStyle/>
          <a:p>
            <a:pPr algn="just"/>
            <a:r>
              <a:rPr lang="es-ES" dirty="0">
                <a:latin typeface="Calibri" panose="020F0502020204030204" pitchFamily="34" charset="0"/>
                <a:cs typeface="Calibri" panose="020F0502020204030204" pitchFamily="34" charset="0"/>
              </a:rPr>
              <a:t>Un vendedor logró, en el mes de Setiembre/2023, que 35 clientes compraran el producto y para esto realizó 85 visitas en total a los clientes. El valor del indicador sería el siguiente:</a:t>
            </a:r>
            <a:endParaRPr lang="es-PE" dirty="0">
              <a:latin typeface="Calibri" panose="020F0502020204030204" pitchFamily="34" charset="0"/>
              <a:cs typeface="Calibri" panose="020F0502020204030204" pitchFamily="34" charset="0"/>
            </a:endParaRPr>
          </a:p>
        </p:txBody>
      </p:sp>
      <p:sp>
        <p:nvSpPr>
          <p:cNvPr id="5" name="CuadroTexto 4">
            <a:extLst>
              <a:ext uri="{FF2B5EF4-FFF2-40B4-BE49-F238E27FC236}">
                <a16:creationId xmlns:a16="http://schemas.microsoft.com/office/drawing/2014/main" id="{9859A341-4EED-4FA8-A5DE-AED32950B672}"/>
              </a:ext>
            </a:extLst>
          </p:cNvPr>
          <p:cNvSpPr txBox="1"/>
          <p:nvPr/>
        </p:nvSpPr>
        <p:spPr>
          <a:xfrm>
            <a:off x="4848042" y="3226278"/>
            <a:ext cx="803425" cy="400110"/>
          </a:xfrm>
          <a:prstGeom prst="rect">
            <a:avLst/>
          </a:prstGeom>
          <a:noFill/>
        </p:spPr>
        <p:txBody>
          <a:bodyPr wrap="none" rtlCol="0">
            <a:spAutoFit/>
          </a:bodyPr>
          <a:lstStyle/>
          <a:p>
            <a:r>
              <a:rPr lang="es-ES" sz="2000" dirty="0">
                <a:latin typeface="Calibri" panose="020F0502020204030204" pitchFamily="34" charset="0"/>
                <a:cs typeface="Calibri" panose="020F0502020204030204" pitchFamily="34" charset="0"/>
              </a:rPr>
              <a:t>35/85</a:t>
            </a:r>
            <a:endParaRPr lang="es-PE" sz="2000" dirty="0">
              <a:latin typeface="Calibri" panose="020F0502020204030204" pitchFamily="34" charset="0"/>
              <a:cs typeface="Calibri" panose="020F0502020204030204" pitchFamily="34" charset="0"/>
            </a:endParaRPr>
          </a:p>
        </p:txBody>
      </p:sp>
      <p:sp>
        <p:nvSpPr>
          <p:cNvPr id="8" name="Rectángulo 7">
            <a:extLst>
              <a:ext uri="{FF2B5EF4-FFF2-40B4-BE49-F238E27FC236}">
                <a16:creationId xmlns:a16="http://schemas.microsoft.com/office/drawing/2014/main" id="{9243D741-A721-4E8D-9541-CE128DA4278C}"/>
              </a:ext>
            </a:extLst>
          </p:cNvPr>
          <p:cNvSpPr/>
          <p:nvPr/>
        </p:nvSpPr>
        <p:spPr>
          <a:xfrm>
            <a:off x="5651467" y="3200887"/>
            <a:ext cx="1810111" cy="425501"/>
          </a:xfrm>
          <a:prstGeom prst="rect">
            <a:avLst/>
          </a:prstGeom>
        </p:spPr>
        <p:txBody>
          <a:bodyPr wrap="none">
            <a:spAutoFit/>
          </a:bodyPr>
          <a:lstStyle/>
          <a:p>
            <a:pPr lvl="0">
              <a:lnSpc>
                <a:spcPct val="115000"/>
              </a:lnSpc>
              <a:spcAft>
                <a:spcPts val="0"/>
              </a:spcAft>
            </a:pPr>
            <a:r>
              <a:rPr lang="es-ES" sz="2000" dirty="0">
                <a:latin typeface="Calibri" charset="0"/>
                <a:ea typeface="Calibri" charset="0"/>
                <a:cs typeface="Calibri" charset="0"/>
              </a:rPr>
              <a:t>x 100 = 41.18% </a:t>
            </a:r>
            <a:endParaRPr lang="es-PE" sz="2000" dirty="0">
              <a:latin typeface="Calibri" charset="0"/>
              <a:ea typeface="Calibri" charset="0"/>
              <a:cs typeface="Calibri" charset="0"/>
            </a:endParaRPr>
          </a:p>
        </p:txBody>
      </p:sp>
      <p:sp>
        <p:nvSpPr>
          <p:cNvPr id="6" name="CuadroTexto 5">
            <a:extLst>
              <a:ext uri="{FF2B5EF4-FFF2-40B4-BE49-F238E27FC236}">
                <a16:creationId xmlns:a16="http://schemas.microsoft.com/office/drawing/2014/main" id="{D890C783-1FED-457A-819D-C3FCCB39850C}"/>
              </a:ext>
            </a:extLst>
          </p:cNvPr>
          <p:cNvSpPr txBox="1"/>
          <p:nvPr/>
        </p:nvSpPr>
        <p:spPr>
          <a:xfrm>
            <a:off x="1375367" y="4410578"/>
            <a:ext cx="7246189" cy="646331"/>
          </a:xfrm>
          <a:prstGeom prst="rect">
            <a:avLst/>
          </a:prstGeom>
          <a:noFill/>
        </p:spPr>
        <p:txBody>
          <a:bodyPr wrap="square" rtlCol="0">
            <a:spAutoFit/>
          </a:bodyPr>
          <a:lstStyle/>
          <a:p>
            <a:r>
              <a:rPr lang="es-ES" dirty="0"/>
              <a:t>Esto significa que este vendedor necesita visitar en promedio 2.43 veces a cada cliente para conseguir una venta.</a:t>
            </a:r>
            <a:endParaRPr lang="es-PE" dirty="0"/>
          </a:p>
        </p:txBody>
      </p:sp>
    </p:spTree>
    <p:extLst>
      <p:ext uri="{BB962C8B-B14F-4D97-AF65-F5344CB8AC3E}">
        <p14:creationId xmlns:p14="http://schemas.microsoft.com/office/powerpoint/2010/main" val="3757126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348254" y="339438"/>
            <a:ext cx="8044414" cy="246221"/>
          </a:xfrm>
          <a:prstGeom prst="rect">
            <a:avLst/>
          </a:prstGeom>
        </p:spPr>
        <p:txBody>
          <a:bodyPr vert="horz" wrap="square" lIns="0" tIns="0" rIns="0" bIns="0" rtlCol="0">
            <a:spAutoFit/>
          </a:bodyPr>
          <a:lstStyle/>
          <a:p>
            <a:pPr marL="11725">
              <a:spcAft>
                <a:spcPts val="600"/>
              </a:spcAft>
              <a:buSzPct val="100000"/>
              <a:tabLst>
                <a:tab pos="121285" algn="l"/>
              </a:tabLst>
            </a:pPr>
            <a:r>
              <a:rPr lang="es-ES_tradnl" sz="1600" b="1" spc="-10" dirty="0">
                <a:latin typeface="Calibri" charset="0"/>
                <a:ea typeface="Calibri" charset="0"/>
                <a:cs typeface="Calibri" charset="0"/>
              </a:rPr>
              <a:t>INDICADORES PARA LOS FACTORES DE ÉXITO:</a:t>
            </a:r>
          </a:p>
        </p:txBody>
      </p:sp>
      <p:graphicFrame>
        <p:nvGraphicFramePr>
          <p:cNvPr id="4" name="Diagrama 3">
            <a:extLst>
              <a:ext uri="{FF2B5EF4-FFF2-40B4-BE49-F238E27FC236}">
                <a16:creationId xmlns:a16="http://schemas.microsoft.com/office/drawing/2014/main" id="{4F29731D-E232-4012-8FE1-677A0144AE5D}"/>
              </a:ext>
            </a:extLst>
          </p:cNvPr>
          <p:cNvGraphicFramePr/>
          <p:nvPr>
            <p:extLst>
              <p:ext uri="{D42A27DB-BD31-4B8C-83A1-F6EECF244321}">
                <p14:modId xmlns:p14="http://schemas.microsoft.com/office/powerpoint/2010/main" val="439182050"/>
              </p:ext>
            </p:extLst>
          </p:nvPr>
        </p:nvGraphicFramePr>
        <p:xfrm>
          <a:off x="689415" y="715770"/>
          <a:ext cx="7856708" cy="45564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313210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a:cs typeface="Calibri"/>
              </a:rPr>
              <a:t>PATRONES PARA LA ESPECIFICACIÓN</a:t>
            </a:r>
          </a:p>
        </p:txBody>
      </p:sp>
      <p:sp>
        <p:nvSpPr>
          <p:cNvPr id="3" name="object 7"/>
          <p:cNvSpPr txBox="1"/>
          <p:nvPr/>
        </p:nvSpPr>
        <p:spPr>
          <a:xfrm>
            <a:off x="506413" y="915988"/>
            <a:ext cx="8102216" cy="246221"/>
          </a:xfrm>
          <a:prstGeom prst="rect">
            <a:avLst/>
          </a:prstGeom>
        </p:spPr>
        <p:txBody>
          <a:bodyPr vert="horz" wrap="square" lIns="0" tIns="0" rIns="0" bIns="0" rtlCol="0">
            <a:spAutoFit/>
          </a:bodyPr>
          <a:lstStyle/>
          <a:p>
            <a:pPr marL="182563" indent="-182563">
              <a:spcAft>
                <a:spcPts val="600"/>
              </a:spcAft>
              <a:buFont typeface="Arial" panose="020B0604020202020204" pitchFamily="34" charset="0"/>
              <a:buChar char="•"/>
            </a:pPr>
            <a:r>
              <a:rPr lang="es-ES_tradnl" sz="1600" spc="-10" dirty="0">
                <a:latin typeface="Calibri" charset="0"/>
                <a:ea typeface="Calibri" charset="0"/>
                <a:cs typeface="Calibri" charset="0"/>
              </a:rPr>
              <a:t>Ventajas que tiene contar con indicadores de gestión: </a:t>
            </a:r>
          </a:p>
        </p:txBody>
      </p:sp>
      <p:sp>
        <p:nvSpPr>
          <p:cNvPr id="10" name="Rectángulo 9">
            <a:extLst>
              <a:ext uri="{FF2B5EF4-FFF2-40B4-BE49-F238E27FC236}">
                <a16:creationId xmlns:a16="http://schemas.microsoft.com/office/drawing/2014/main" id="{15A8EEAB-C9BB-164E-911A-B747BAF57CBA}"/>
              </a:ext>
            </a:extLst>
          </p:cNvPr>
          <p:cNvSpPr/>
          <p:nvPr/>
        </p:nvSpPr>
        <p:spPr>
          <a:xfrm>
            <a:off x="973060" y="1518434"/>
            <a:ext cx="5647872" cy="387798"/>
          </a:xfrm>
          <a:prstGeom prst="rect">
            <a:avLst/>
          </a:prstGeom>
        </p:spPr>
        <p:txBody>
          <a:bodyPr wrap="square" lIns="0" tIns="0" rIns="0" bIns="0">
            <a:spAutoFit/>
          </a:bodyPr>
          <a:lstStyle/>
          <a:p>
            <a:pPr lvl="0" defTabSz="533400">
              <a:lnSpc>
                <a:spcPct val="90000"/>
              </a:lnSpc>
              <a:spcAft>
                <a:spcPct val="35000"/>
              </a:spcAft>
            </a:pPr>
            <a:r>
              <a:rPr lang="es-ES" sz="1400" dirty="0">
                <a:latin typeface="Calibri" charset="0"/>
                <a:ea typeface="Calibri" charset="0"/>
                <a:cs typeface="Calibri" charset="0"/>
              </a:rPr>
              <a:t>Motivar a los miembros del equipo para alcanzar metas retadoras y generar un proceso de mejora continua que haga que el proceso sea líder. </a:t>
            </a:r>
            <a:endParaRPr lang="es-PE" sz="1400" dirty="0">
              <a:latin typeface="Calibri" charset="0"/>
              <a:ea typeface="Calibri" charset="0"/>
              <a:cs typeface="Calibri" charset="0"/>
            </a:endParaRPr>
          </a:p>
        </p:txBody>
      </p:sp>
      <p:cxnSp>
        <p:nvCxnSpPr>
          <p:cNvPr id="11" name="Conector recto 10">
            <a:extLst>
              <a:ext uri="{FF2B5EF4-FFF2-40B4-BE49-F238E27FC236}">
                <a16:creationId xmlns:a16="http://schemas.microsoft.com/office/drawing/2014/main" id="{6EEAB7D2-789A-B345-AE9D-3902DA4DF45A}"/>
              </a:ext>
            </a:extLst>
          </p:cNvPr>
          <p:cNvCxnSpPr>
            <a:cxnSpLocks/>
          </p:cNvCxnSpPr>
          <p:nvPr/>
        </p:nvCxnSpPr>
        <p:spPr>
          <a:xfrm>
            <a:off x="754609" y="1576301"/>
            <a:ext cx="0" cy="2930436"/>
          </a:xfrm>
          <a:prstGeom prst="line">
            <a:avLst/>
          </a:prstGeom>
          <a:ln>
            <a:solidFill>
              <a:srgbClr val="7150A0"/>
            </a:solidFill>
          </a:ln>
        </p:spPr>
        <p:style>
          <a:lnRef idx="1">
            <a:schemeClr val="accent1"/>
          </a:lnRef>
          <a:fillRef idx="0">
            <a:schemeClr val="accent1"/>
          </a:fillRef>
          <a:effectRef idx="0">
            <a:schemeClr val="accent1"/>
          </a:effectRef>
          <a:fontRef idx="minor">
            <a:schemeClr val="tx1"/>
          </a:fontRef>
        </p:style>
      </p:cxnSp>
      <p:sp>
        <p:nvSpPr>
          <p:cNvPr id="14" name="Rectángulo 13">
            <a:extLst>
              <a:ext uri="{FF2B5EF4-FFF2-40B4-BE49-F238E27FC236}">
                <a16:creationId xmlns:a16="http://schemas.microsoft.com/office/drawing/2014/main" id="{50779212-5D89-FB44-B492-943940A81684}"/>
              </a:ext>
            </a:extLst>
          </p:cNvPr>
          <p:cNvSpPr/>
          <p:nvPr/>
        </p:nvSpPr>
        <p:spPr>
          <a:xfrm>
            <a:off x="973060" y="2135770"/>
            <a:ext cx="5724067" cy="193899"/>
          </a:xfrm>
          <a:prstGeom prst="rect">
            <a:avLst/>
          </a:prstGeom>
        </p:spPr>
        <p:txBody>
          <a:bodyPr wrap="square" lIns="0" tIns="0" rIns="0" bIns="0">
            <a:spAutoFit/>
          </a:bodyPr>
          <a:lstStyle/>
          <a:p>
            <a:pPr lvl="0" defTabSz="533400">
              <a:lnSpc>
                <a:spcPct val="90000"/>
              </a:lnSpc>
              <a:spcAft>
                <a:spcPct val="35000"/>
              </a:spcAft>
            </a:pPr>
            <a:r>
              <a:rPr lang="es-ES" sz="1400" dirty="0">
                <a:latin typeface="Calibri" charset="0"/>
                <a:ea typeface="Calibri" charset="0"/>
                <a:cs typeface="Calibri" charset="0"/>
              </a:rPr>
              <a:t>Estimular y promover el trabajo en equipo. </a:t>
            </a:r>
            <a:endParaRPr lang="es-PE" sz="1400" dirty="0">
              <a:latin typeface="Calibri" charset="0"/>
              <a:ea typeface="Calibri" charset="0"/>
              <a:cs typeface="Calibri" charset="0"/>
            </a:endParaRPr>
          </a:p>
        </p:txBody>
      </p:sp>
      <p:sp>
        <p:nvSpPr>
          <p:cNvPr id="18" name="Rectángulo 17">
            <a:extLst>
              <a:ext uri="{FF2B5EF4-FFF2-40B4-BE49-F238E27FC236}">
                <a16:creationId xmlns:a16="http://schemas.microsoft.com/office/drawing/2014/main" id="{92FF2827-47AD-BF4E-A633-CDBB5195F4FF}"/>
              </a:ext>
            </a:extLst>
          </p:cNvPr>
          <p:cNvSpPr/>
          <p:nvPr/>
        </p:nvSpPr>
        <p:spPr>
          <a:xfrm>
            <a:off x="973060" y="2559207"/>
            <a:ext cx="5520873" cy="387798"/>
          </a:xfrm>
          <a:prstGeom prst="rect">
            <a:avLst/>
          </a:prstGeom>
        </p:spPr>
        <p:txBody>
          <a:bodyPr wrap="square" lIns="0" tIns="0" rIns="0" bIns="0">
            <a:spAutoFit/>
          </a:bodyPr>
          <a:lstStyle/>
          <a:p>
            <a:pPr lvl="0" defTabSz="533400">
              <a:lnSpc>
                <a:spcPct val="90000"/>
              </a:lnSpc>
              <a:spcAft>
                <a:spcPct val="35000"/>
              </a:spcAft>
            </a:pPr>
            <a:r>
              <a:rPr lang="es-ES" sz="1400" dirty="0">
                <a:latin typeface="Calibri" charset="0"/>
                <a:ea typeface="Calibri" charset="0"/>
                <a:cs typeface="Calibri" charset="0"/>
              </a:rPr>
              <a:t>Contribuir al desarrollo y crecimiento tanto personal como del equipo dentro de la organización.</a:t>
            </a:r>
            <a:endParaRPr lang="es-PE" sz="1400" dirty="0">
              <a:latin typeface="Calibri" charset="0"/>
              <a:ea typeface="Calibri" charset="0"/>
              <a:cs typeface="Calibri" charset="0"/>
            </a:endParaRPr>
          </a:p>
        </p:txBody>
      </p:sp>
      <p:grpSp>
        <p:nvGrpSpPr>
          <p:cNvPr id="19" name="Agrupar 29">
            <a:extLst>
              <a:ext uri="{FF2B5EF4-FFF2-40B4-BE49-F238E27FC236}">
                <a16:creationId xmlns:a16="http://schemas.microsoft.com/office/drawing/2014/main" id="{4541A3BB-C447-8A4B-B136-93FA972B5B33}"/>
              </a:ext>
            </a:extLst>
          </p:cNvPr>
          <p:cNvGrpSpPr/>
          <p:nvPr/>
        </p:nvGrpSpPr>
        <p:grpSpPr>
          <a:xfrm>
            <a:off x="684213" y="1554424"/>
            <a:ext cx="140792" cy="140258"/>
            <a:chOff x="3427964" y="2244682"/>
            <a:chExt cx="225891" cy="225034"/>
          </a:xfrm>
        </p:grpSpPr>
        <p:sp>
          <p:nvSpPr>
            <p:cNvPr id="20" name="Elipse 19">
              <a:extLst>
                <a:ext uri="{FF2B5EF4-FFF2-40B4-BE49-F238E27FC236}">
                  <a16:creationId xmlns:a16="http://schemas.microsoft.com/office/drawing/2014/main" id="{8683DEA7-D5EC-D746-AEFE-C88DA009EE67}"/>
                </a:ext>
              </a:extLst>
            </p:cNvPr>
            <p:cNvSpPr/>
            <p:nvPr/>
          </p:nvSpPr>
          <p:spPr>
            <a:xfrm>
              <a:off x="3427964" y="2244682"/>
              <a:ext cx="225891" cy="225034"/>
            </a:xfrm>
            <a:prstGeom prst="ellipse">
              <a:avLst/>
            </a:prstGeom>
            <a:solidFill>
              <a:schemeClr val="bg1"/>
            </a:solidFill>
            <a:ln w="1905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Elipse 20">
              <a:extLst>
                <a:ext uri="{FF2B5EF4-FFF2-40B4-BE49-F238E27FC236}">
                  <a16:creationId xmlns:a16="http://schemas.microsoft.com/office/drawing/2014/main" id="{478D83D4-DC53-164D-927A-D068DEA663C3}"/>
                </a:ext>
              </a:extLst>
            </p:cNvPr>
            <p:cNvSpPr/>
            <p:nvPr/>
          </p:nvSpPr>
          <p:spPr>
            <a:xfrm>
              <a:off x="3482167" y="2298680"/>
              <a:ext cx="117483" cy="117037"/>
            </a:xfrm>
            <a:prstGeom prst="ellipse">
              <a:avLst/>
            </a:prstGeom>
            <a:solidFill>
              <a:srgbClr val="7150A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22" name="Rectángulo 21">
            <a:extLst>
              <a:ext uri="{FF2B5EF4-FFF2-40B4-BE49-F238E27FC236}">
                <a16:creationId xmlns:a16="http://schemas.microsoft.com/office/drawing/2014/main" id="{3CAE519E-EDCF-8E41-8E04-F0091838B5F4}"/>
              </a:ext>
            </a:extLst>
          </p:cNvPr>
          <p:cNvSpPr/>
          <p:nvPr/>
        </p:nvSpPr>
        <p:spPr>
          <a:xfrm>
            <a:off x="973060" y="3176543"/>
            <a:ext cx="5520872" cy="387798"/>
          </a:xfrm>
          <a:prstGeom prst="rect">
            <a:avLst/>
          </a:prstGeom>
        </p:spPr>
        <p:txBody>
          <a:bodyPr wrap="square" lIns="0" tIns="0" rIns="0" bIns="0">
            <a:spAutoFit/>
          </a:bodyPr>
          <a:lstStyle/>
          <a:p>
            <a:pPr lvl="0" defTabSz="533400">
              <a:lnSpc>
                <a:spcPct val="90000"/>
              </a:lnSpc>
              <a:spcAft>
                <a:spcPct val="35000"/>
              </a:spcAft>
            </a:pPr>
            <a:r>
              <a:rPr lang="es-ES" sz="1400" dirty="0">
                <a:latin typeface="Calibri" charset="0"/>
                <a:ea typeface="Calibri" charset="0"/>
                <a:cs typeface="Calibri" charset="0"/>
              </a:rPr>
              <a:t>Impulsar la eficiencia, eficacia y productividad de las actividades de cada uno de los negocios. </a:t>
            </a:r>
            <a:endParaRPr lang="es-PE" sz="1400" dirty="0">
              <a:latin typeface="Calibri" charset="0"/>
              <a:ea typeface="Calibri" charset="0"/>
              <a:cs typeface="Calibri" charset="0"/>
            </a:endParaRPr>
          </a:p>
        </p:txBody>
      </p:sp>
      <p:sp>
        <p:nvSpPr>
          <p:cNvPr id="23" name="Rectángulo 22">
            <a:extLst>
              <a:ext uri="{FF2B5EF4-FFF2-40B4-BE49-F238E27FC236}">
                <a16:creationId xmlns:a16="http://schemas.microsoft.com/office/drawing/2014/main" id="{F3E3F29D-D26A-3441-81EC-31BB5C017D67}"/>
              </a:ext>
            </a:extLst>
          </p:cNvPr>
          <p:cNvSpPr/>
          <p:nvPr/>
        </p:nvSpPr>
        <p:spPr>
          <a:xfrm>
            <a:off x="973060" y="3793879"/>
            <a:ext cx="5724067" cy="387798"/>
          </a:xfrm>
          <a:prstGeom prst="rect">
            <a:avLst/>
          </a:prstGeom>
        </p:spPr>
        <p:txBody>
          <a:bodyPr wrap="square" lIns="0" tIns="0" rIns="0" bIns="0">
            <a:spAutoFit/>
          </a:bodyPr>
          <a:lstStyle/>
          <a:p>
            <a:pPr lvl="0" defTabSz="533400">
              <a:lnSpc>
                <a:spcPct val="90000"/>
              </a:lnSpc>
              <a:spcAft>
                <a:spcPct val="35000"/>
              </a:spcAft>
            </a:pPr>
            <a:r>
              <a:rPr lang="es-ES" sz="1400" dirty="0">
                <a:latin typeface="Calibri" charset="0"/>
                <a:ea typeface="Calibri" charset="0"/>
                <a:cs typeface="Calibri" charset="0"/>
              </a:rPr>
              <a:t>Disponer de una herramienta de información sobre la gestión del negocio, para determinar qué tan bien se están logrando los objetivos propuestos. </a:t>
            </a:r>
            <a:endParaRPr lang="es-PE" sz="1400" dirty="0">
              <a:latin typeface="Calibri" charset="0"/>
              <a:ea typeface="Calibri" charset="0"/>
              <a:cs typeface="Calibri" charset="0"/>
            </a:endParaRPr>
          </a:p>
        </p:txBody>
      </p:sp>
      <p:sp>
        <p:nvSpPr>
          <p:cNvPr id="36" name="Rectángulo 35">
            <a:extLst>
              <a:ext uri="{FF2B5EF4-FFF2-40B4-BE49-F238E27FC236}">
                <a16:creationId xmlns:a16="http://schemas.microsoft.com/office/drawing/2014/main" id="{70F74632-EE5A-0B4F-AD0C-6DFA14DBA204}"/>
              </a:ext>
            </a:extLst>
          </p:cNvPr>
          <p:cNvSpPr/>
          <p:nvPr/>
        </p:nvSpPr>
        <p:spPr>
          <a:xfrm>
            <a:off x="973060" y="4411214"/>
            <a:ext cx="5724067" cy="387798"/>
          </a:xfrm>
          <a:prstGeom prst="rect">
            <a:avLst/>
          </a:prstGeom>
        </p:spPr>
        <p:txBody>
          <a:bodyPr wrap="square" lIns="0" tIns="0" rIns="0" bIns="0">
            <a:spAutoFit/>
          </a:bodyPr>
          <a:lstStyle/>
          <a:p>
            <a:pPr lvl="0" defTabSz="533400">
              <a:lnSpc>
                <a:spcPct val="90000"/>
              </a:lnSpc>
              <a:spcAft>
                <a:spcPct val="35000"/>
              </a:spcAft>
            </a:pPr>
            <a:r>
              <a:rPr lang="es-ES" sz="1400" dirty="0">
                <a:latin typeface="Calibri" charset="0"/>
                <a:ea typeface="Calibri" charset="0"/>
                <a:cs typeface="Calibri" charset="0"/>
              </a:rPr>
              <a:t>Identificar oportunidades de mejoramiento en actividades que por su comportamiento requieren reforzar o reorientar esfuerzos. </a:t>
            </a:r>
            <a:endParaRPr lang="es-PE" sz="1400" dirty="0">
              <a:latin typeface="Calibri" charset="0"/>
              <a:ea typeface="Calibri" charset="0"/>
              <a:cs typeface="Calibri" charset="0"/>
            </a:endParaRPr>
          </a:p>
        </p:txBody>
      </p:sp>
      <p:grpSp>
        <p:nvGrpSpPr>
          <p:cNvPr id="40" name="Agrupar 29">
            <a:extLst>
              <a:ext uri="{FF2B5EF4-FFF2-40B4-BE49-F238E27FC236}">
                <a16:creationId xmlns:a16="http://schemas.microsoft.com/office/drawing/2014/main" id="{3D676163-A1E1-7346-A044-BE48F641CE70}"/>
              </a:ext>
            </a:extLst>
          </p:cNvPr>
          <p:cNvGrpSpPr/>
          <p:nvPr/>
        </p:nvGrpSpPr>
        <p:grpSpPr>
          <a:xfrm>
            <a:off x="684213" y="2164024"/>
            <a:ext cx="140792" cy="140258"/>
            <a:chOff x="3427964" y="2244682"/>
            <a:chExt cx="225891" cy="225034"/>
          </a:xfrm>
        </p:grpSpPr>
        <p:sp>
          <p:nvSpPr>
            <p:cNvPr id="41" name="Elipse 40">
              <a:extLst>
                <a:ext uri="{FF2B5EF4-FFF2-40B4-BE49-F238E27FC236}">
                  <a16:creationId xmlns:a16="http://schemas.microsoft.com/office/drawing/2014/main" id="{7B9EBF5A-E48C-8946-A4E9-7F1C062CA0D9}"/>
                </a:ext>
              </a:extLst>
            </p:cNvPr>
            <p:cNvSpPr/>
            <p:nvPr/>
          </p:nvSpPr>
          <p:spPr>
            <a:xfrm>
              <a:off x="3427964" y="2244682"/>
              <a:ext cx="225891" cy="225034"/>
            </a:xfrm>
            <a:prstGeom prst="ellipse">
              <a:avLst/>
            </a:prstGeom>
            <a:solidFill>
              <a:schemeClr val="bg1"/>
            </a:solidFill>
            <a:ln w="1905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2" name="Elipse 41">
              <a:extLst>
                <a:ext uri="{FF2B5EF4-FFF2-40B4-BE49-F238E27FC236}">
                  <a16:creationId xmlns:a16="http://schemas.microsoft.com/office/drawing/2014/main" id="{1BC6E862-80DD-EA44-A747-D7A75211E908}"/>
                </a:ext>
              </a:extLst>
            </p:cNvPr>
            <p:cNvSpPr/>
            <p:nvPr/>
          </p:nvSpPr>
          <p:spPr>
            <a:xfrm>
              <a:off x="3482167" y="2298680"/>
              <a:ext cx="117483" cy="117037"/>
            </a:xfrm>
            <a:prstGeom prst="ellipse">
              <a:avLst/>
            </a:prstGeom>
            <a:solidFill>
              <a:srgbClr val="7150A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43" name="Agrupar 29">
            <a:extLst>
              <a:ext uri="{FF2B5EF4-FFF2-40B4-BE49-F238E27FC236}">
                <a16:creationId xmlns:a16="http://schemas.microsoft.com/office/drawing/2014/main" id="{AC096691-46CE-6240-BC19-E4483485B940}"/>
              </a:ext>
            </a:extLst>
          </p:cNvPr>
          <p:cNvGrpSpPr/>
          <p:nvPr/>
        </p:nvGrpSpPr>
        <p:grpSpPr>
          <a:xfrm>
            <a:off x="684213" y="2589474"/>
            <a:ext cx="140792" cy="140258"/>
            <a:chOff x="3427964" y="2244682"/>
            <a:chExt cx="225891" cy="225034"/>
          </a:xfrm>
        </p:grpSpPr>
        <p:sp>
          <p:nvSpPr>
            <p:cNvPr id="44" name="Elipse 43">
              <a:extLst>
                <a:ext uri="{FF2B5EF4-FFF2-40B4-BE49-F238E27FC236}">
                  <a16:creationId xmlns:a16="http://schemas.microsoft.com/office/drawing/2014/main" id="{A02F811A-6EC3-2649-A2B7-642BD95B9354}"/>
                </a:ext>
              </a:extLst>
            </p:cNvPr>
            <p:cNvSpPr/>
            <p:nvPr/>
          </p:nvSpPr>
          <p:spPr>
            <a:xfrm>
              <a:off x="3427964" y="2244682"/>
              <a:ext cx="225891" cy="225034"/>
            </a:xfrm>
            <a:prstGeom prst="ellipse">
              <a:avLst/>
            </a:prstGeom>
            <a:solidFill>
              <a:schemeClr val="bg1"/>
            </a:solidFill>
            <a:ln w="1905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5" name="Elipse 44">
              <a:extLst>
                <a:ext uri="{FF2B5EF4-FFF2-40B4-BE49-F238E27FC236}">
                  <a16:creationId xmlns:a16="http://schemas.microsoft.com/office/drawing/2014/main" id="{E78BEF7B-1109-2547-9B9A-FF776B8F1A6E}"/>
                </a:ext>
              </a:extLst>
            </p:cNvPr>
            <p:cNvSpPr/>
            <p:nvPr/>
          </p:nvSpPr>
          <p:spPr>
            <a:xfrm>
              <a:off x="3482167" y="2298680"/>
              <a:ext cx="117483" cy="117037"/>
            </a:xfrm>
            <a:prstGeom prst="ellipse">
              <a:avLst/>
            </a:prstGeom>
            <a:solidFill>
              <a:srgbClr val="7150A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46" name="Agrupar 29">
            <a:extLst>
              <a:ext uri="{FF2B5EF4-FFF2-40B4-BE49-F238E27FC236}">
                <a16:creationId xmlns:a16="http://schemas.microsoft.com/office/drawing/2014/main" id="{F802A459-2C75-9146-976A-59DDCEC0EB9E}"/>
              </a:ext>
            </a:extLst>
          </p:cNvPr>
          <p:cNvGrpSpPr/>
          <p:nvPr/>
        </p:nvGrpSpPr>
        <p:grpSpPr>
          <a:xfrm>
            <a:off x="684213" y="3208599"/>
            <a:ext cx="140792" cy="140258"/>
            <a:chOff x="3427964" y="2244682"/>
            <a:chExt cx="225891" cy="225034"/>
          </a:xfrm>
        </p:grpSpPr>
        <p:sp>
          <p:nvSpPr>
            <p:cNvPr id="47" name="Elipse 46">
              <a:extLst>
                <a:ext uri="{FF2B5EF4-FFF2-40B4-BE49-F238E27FC236}">
                  <a16:creationId xmlns:a16="http://schemas.microsoft.com/office/drawing/2014/main" id="{FDF09C60-097D-834B-BBCD-D964DC61D156}"/>
                </a:ext>
              </a:extLst>
            </p:cNvPr>
            <p:cNvSpPr/>
            <p:nvPr/>
          </p:nvSpPr>
          <p:spPr>
            <a:xfrm>
              <a:off x="3427964" y="2244682"/>
              <a:ext cx="225891" cy="225034"/>
            </a:xfrm>
            <a:prstGeom prst="ellipse">
              <a:avLst/>
            </a:prstGeom>
            <a:solidFill>
              <a:schemeClr val="bg1"/>
            </a:solidFill>
            <a:ln w="1905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8" name="Elipse 47">
              <a:extLst>
                <a:ext uri="{FF2B5EF4-FFF2-40B4-BE49-F238E27FC236}">
                  <a16:creationId xmlns:a16="http://schemas.microsoft.com/office/drawing/2014/main" id="{BCCDDAB5-440C-4543-BA2D-8E818185B8F5}"/>
                </a:ext>
              </a:extLst>
            </p:cNvPr>
            <p:cNvSpPr/>
            <p:nvPr/>
          </p:nvSpPr>
          <p:spPr>
            <a:xfrm>
              <a:off x="3482167" y="2298680"/>
              <a:ext cx="117483" cy="117037"/>
            </a:xfrm>
            <a:prstGeom prst="ellipse">
              <a:avLst/>
            </a:prstGeom>
            <a:solidFill>
              <a:srgbClr val="7150A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49" name="Agrupar 29">
            <a:extLst>
              <a:ext uri="{FF2B5EF4-FFF2-40B4-BE49-F238E27FC236}">
                <a16:creationId xmlns:a16="http://schemas.microsoft.com/office/drawing/2014/main" id="{CC5D8CCE-1730-D742-A006-6D2E60605F76}"/>
              </a:ext>
            </a:extLst>
          </p:cNvPr>
          <p:cNvGrpSpPr/>
          <p:nvPr/>
        </p:nvGrpSpPr>
        <p:grpSpPr>
          <a:xfrm>
            <a:off x="684213" y="3834074"/>
            <a:ext cx="140792" cy="140258"/>
            <a:chOff x="3427964" y="2244682"/>
            <a:chExt cx="225891" cy="225034"/>
          </a:xfrm>
        </p:grpSpPr>
        <p:sp>
          <p:nvSpPr>
            <p:cNvPr id="50" name="Elipse 49">
              <a:extLst>
                <a:ext uri="{FF2B5EF4-FFF2-40B4-BE49-F238E27FC236}">
                  <a16:creationId xmlns:a16="http://schemas.microsoft.com/office/drawing/2014/main" id="{142E96E1-E4CD-E143-B37E-00BAD1B3DC14}"/>
                </a:ext>
              </a:extLst>
            </p:cNvPr>
            <p:cNvSpPr/>
            <p:nvPr/>
          </p:nvSpPr>
          <p:spPr>
            <a:xfrm>
              <a:off x="3427964" y="2244682"/>
              <a:ext cx="225891" cy="225034"/>
            </a:xfrm>
            <a:prstGeom prst="ellipse">
              <a:avLst/>
            </a:prstGeom>
            <a:solidFill>
              <a:schemeClr val="bg1"/>
            </a:solidFill>
            <a:ln w="1905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51" name="Elipse 50">
              <a:extLst>
                <a:ext uri="{FF2B5EF4-FFF2-40B4-BE49-F238E27FC236}">
                  <a16:creationId xmlns:a16="http://schemas.microsoft.com/office/drawing/2014/main" id="{7994F75D-1104-C442-A601-667EC28EF07A}"/>
                </a:ext>
              </a:extLst>
            </p:cNvPr>
            <p:cNvSpPr/>
            <p:nvPr/>
          </p:nvSpPr>
          <p:spPr>
            <a:xfrm>
              <a:off x="3482167" y="2298680"/>
              <a:ext cx="117483" cy="117037"/>
            </a:xfrm>
            <a:prstGeom prst="ellipse">
              <a:avLst/>
            </a:prstGeom>
            <a:solidFill>
              <a:srgbClr val="7150A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52" name="Agrupar 29">
            <a:extLst>
              <a:ext uri="{FF2B5EF4-FFF2-40B4-BE49-F238E27FC236}">
                <a16:creationId xmlns:a16="http://schemas.microsoft.com/office/drawing/2014/main" id="{F0FBFE32-0A8B-6D4E-BCDB-0EE3E079A60A}"/>
              </a:ext>
            </a:extLst>
          </p:cNvPr>
          <p:cNvGrpSpPr/>
          <p:nvPr/>
        </p:nvGrpSpPr>
        <p:grpSpPr>
          <a:xfrm>
            <a:off x="684213" y="4456374"/>
            <a:ext cx="140792" cy="140258"/>
            <a:chOff x="3427964" y="2244682"/>
            <a:chExt cx="225891" cy="225034"/>
          </a:xfrm>
        </p:grpSpPr>
        <p:sp>
          <p:nvSpPr>
            <p:cNvPr id="53" name="Elipse 52">
              <a:extLst>
                <a:ext uri="{FF2B5EF4-FFF2-40B4-BE49-F238E27FC236}">
                  <a16:creationId xmlns:a16="http://schemas.microsoft.com/office/drawing/2014/main" id="{A5DEB464-6956-7E48-B85E-D3E7C9160B80}"/>
                </a:ext>
              </a:extLst>
            </p:cNvPr>
            <p:cNvSpPr/>
            <p:nvPr/>
          </p:nvSpPr>
          <p:spPr>
            <a:xfrm>
              <a:off x="3427964" y="2244682"/>
              <a:ext cx="225891" cy="225034"/>
            </a:xfrm>
            <a:prstGeom prst="ellipse">
              <a:avLst/>
            </a:prstGeom>
            <a:solidFill>
              <a:schemeClr val="bg1"/>
            </a:solidFill>
            <a:ln w="1905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54" name="Elipse 53">
              <a:extLst>
                <a:ext uri="{FF2B5EF4-FFF2-40B4-BE49-F238E27FC236}">
                  <a16:creationId xmlns:a16="http://schemas.microsoft.com/office/drawing/2014/main" id="{EB06A293-BF11-5045-918E-166BDA1AA7B3}"/>
                </a:ext>
              </a:extLst>
            </p:cNvPr>
            <p:cNvSpPr/>
            <p:nvPr/>
          </p:nvSpPr>
          <p:spPr>
            <a:xfrm>
              <a:off x="3482167" y="2298680"/>
              <a:ext cx="117483" cy="117037"/>
            </a:xfrm>
            <a:prstGeom prst="ellipse">
              <a:avLst/>
            </a:prstGeom>
            <a:solidFill>
              <a:srgbClr val="7150A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19458251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a:cs typeface="Calibri"/>
              </a:rPr>
              <a:t>PATRONES PARA LA ESPECIFICACIÓN</a:t>
            </a:r>
          </a:p>
        </p:txBody>
      </p:sp>
      <p:sp>
        <p:nvSpPr>
          <p:cNvPr id="3" name="object 7"/>
          <p:cNvSpPr txBox="1"/>
          <p:nvPr/>
        </p:nvSpPr>
        <p:spPr>
          <a:xfrm>
            <a:off x="506413" y="915988"/>
            <a:ext cx="8102216" cy="246221"/>
          </a:xfrm>
          <a:prstGeom prst="rect">
            <a:avLst/>
          </a:prstGeom>
        </p:spPr>
        <p:txBody>
          <a:bodyPr vert="horz" wrap="square" lIns="0" tIns="0" rIns="0" bIns="0" rtlCol="0">
            <a:spAutoFit/>
          </a:bodyPr>
          <a:lstStyle/>
          <a:p>
            <a:pPr marL="184150" indent="-184150">
              <a:spcAft>
                <a:spcPts val="600"/>
              </a:spcAft>
              <a:buFont typeface="Arial" charset="0"/>
              <a:buChar char="•"/>
            </a:pPr>
            <a:r>
              <a:rPr lang="es-ES_tradnl" sz="1600" spc="-10" dirty="0">
                <a:latin typeface="Calibri" charset="0"/>
                <a:ea typeface="Calibri" charset="0"/>
                <a:cs typeface="Calibri" charset="0"/>
              </a:rPr>
              <a:t>Ventajas que tiene contar con indicadores de gestión: </a:t>
            </a:r>
          </a:p>
        </p:txBody>
      </p:sp>
      <p:sp>
        <p:nvSpPr>
          <p:cNvPr id="11" name="Rectángulo 10">
            <a:extLst>
              <a:ext uri="{FF2B5EF4-FFF2-40B4-BE49-F238E27FC236}">
                <a16:creationId xmlns:a16="http://schemas.microsoft.com/office/drawing/2014/main" id="{314E84EF-4AC5-8044-83EC-D973B612FF7F}"/>
              </a:ext>
            </a:extLst>
          </p:cNvPr>
          <p:cNvSpPr/>
          <p:nvPr/>
        </p:nvSpPr>
        <p:spPr>
          <a:xfrm>
            <a:off x="973059" y="1518434"/>
            <a:ext cx="5647872" cy="387798"/>
          </a:xfrm>
          <a:prstGeom prst="rect">
            <a:avLst/>
          </a:prstGeom>
        </p:spPr>
        <p:txBody>
          <a:bodyPr wrap="square" lIns="0" tIns="0" rIns="0" bIns="0">
            <a:spAutoFit/>
          </a:bodyPr>
          <a:lstStyle/>
          <a:p>
            <a:pPr lvl="0" defTabSz="577850">
              <a:lnSpc>
                <a:spcPct val="90000"/>
              </a:lnSpc>
              <a:spcAft>
                <a:spcPct val="35000"/>
              </a:spcAft>
            </a:pPr>
            <a:r>
              <a:rPr lang="es-ES" sz="1400" dirty="0">
                <a:latin typeface="Calibri" charset="0"/>
                <a:ea typeface="Calibri" charset="0"/>
                <a:cs typeface="Calibri" charset="0"/>
              </a:rPr>
              <a:t>Contar con información que permita priorizar actividades basadas en la necesidad de cumplimiento de objetivos de corto, mediano y largo plazo.</a:t>
            </a:r>
            <a:endParaRPr lang="es-PE" sz="1400" dirty="0">
              <a:latin typeface="Calibri" charset="0"/>
              <a:ea typeface="Calibri" charset="0"/>
              <a:cs typeface="Calibri" charset="0"/>
            </a:endParaRPr>
          </a:p>
        </p:txBody>
      </p:sp>
      <p:cxnSp>
        <p:nvCxnSpPr>
          <p:cNvPr id="12" name="Conector recto 11">
            <a:extLst>
              <a:ext uri="{FF2B5EF4-FFF2-40B4-BE49-F238E27FC236}">
                <a16:creationId xmlns:a16="http://schemas.microsoft.com/office/drawing/2014/main" id="{580320CC-17BB-DD4E-85AB-70526E717C17}"/>
              </a:ext>
            </a:extLst>
          </p:cNvPr>
          <p:cNvCxnSpPr>
            <a:cxnSpLocks/>
            <a:endCxn id="32" idx="4"/>
          </p:cNvCxnSpPr>
          <p:nvPr/>
        </p:nvCxnSpPr>
        <p:spPr>
          <a:xfrm flipH="1">
            <a:off x="754608" y="1576301"/>
            <a:ext cx="2" cy="2663055"/>
          </a:xfrm>
          <a:prstGeom prst="line">
            <a:avLst/>
          </a:prstGeom>
          <a:ln>
            <a:solidFill>
              <a:srgbClr val="7150A0"/>
            </a:solidFill>
          </a:ln>
        </p:spPr>
        <p:style>
          <a:lnRef idx="1">
            <a:schemeClr val="accent1"/>
          </a:lnRef>
          <a:fillRef idx="0">
            <a:schemeClr val="accent1"/>
          </a:fillRef>
          <a:effectRef idx="0">
            <a:schemeClr val="accent1"/>
          </a:effectRef>
          <a:fontRef idx="minor">
            <a:schemeClr val="tx1"/>
          </a:fontRef>
        </p:style>
      </p:cxnSp>
      <p:sp>
        <p:nvSpPr>
          <p:cNvPr id="13" name="Rectángulo 12">
            <a:extLst>
              <a:ext uri="{FF2B5EF4-FFF2-40B4-BE49-F238E27FC236}">
                <a16:creationId xmlns:a16="http://schemas.microsoft.com/office/drawing/2014/main" id="{3CB328A9-91FD-7F4D-8FC5-C1946162DD5A}"/>
              </a:ext>
            </a:extLst>
          </p:cNvPr>
          <p:cNvSpPr/>
          <p:nvPr/>
        </p:nvSpPr>
        <p:spPr>
          <a:xfrm>
            <a:off x="973059" y="2116834"/>
            <a:ext cx="5724067" cy="581698"/>
          </a:xfrm>
          <a:prstGeom prst="rect">
            <a:avLst/>
          </a:prstGeom>
        </p:spPr>
        <p:txBody>
          <a:bodyPr wrap="square" lIns="0" tIns="0" rIns="0" bIns="0">
            <a:spAutoFit/>
          </a:bodyPr>
          <a:lstStyle/>
          <a:p>
            <a:pPr lvl="0" defTabSz="577850">
              <a:lnSpc>
                <a:spcPct val="90000"/>
              </a:lnSpc>
              <a:spcAft>
                <a:spcPct val="35000"/>
              </a:spcAft>
            </a:pPr>
            <a:r>
              <a:rPr lang="es-ES" sz="1400" dirty="0">
                <a:latin typeface="Calibri" charset="0"/>
                <a:ea typeface="Calibri" charset="0"/>
                <a:cs typeface="Calibri" charset="0"/>
              </a:rPr>
              <a:t>Disponer de información corporativa que permita contar con patrones para establecer prioridades de acuerdo con los factores críticos de éxito y las necesidades y expectativas de los clientes de la organización.</a:t>
            </a:r>
            <a:endParaRPr lang="es-PE" sz="1400" dirty="0">
              <a:latin typeface="Calibri" charset="0"/>
              <a:ea typeface="Calibri" charset="0"/>
              <a:cs typeface="Calibri" charset="0"/>
            </a:endParaRPr>
          </a:p>
        </p:txBody>
      </p:sp>
      <p:sp>
        <p:nvSpPr>
          <p:cNvPr id="14" name="Rectángulo 13">
            <a:extLst>
              <a:ext uri="{FF2B5EF4-FFF2-40B4-BE49-F238E27FC236}">
                <a16:creationId xmlns:a16="http://schemas.microsoft.com/office/drawing/2014/main" id="{A49CBB03-5259-D149-A9B0-0F72A51D692B}"/>
              </a:ext>
            </a:extLst>
          </p:cNvPr>
          <p:cNvSpPr/>
          <p:nvPr/>
        </p:nvSpPr>
        <p:spPr>
          <a:xfrm>
            <a:off x="973059" y="2909134"/>
            <a:ext cx="5520873" cy="193899"/>
          </a:xfrm>
          <a:prstGeom prst="rect">
            <a:avLst/>
          </a:prstGeom>
        </p:spPr>
        <p:txBody>
          <a:bodyPr wrap="square" lIns="0" tIns="0" rIns="0" bIns="0">
            <a:spAutoFit/>
          </a:bodyPr>
          <a:lstStyle/>
          <a:p>
            <a:pPr lvl="0" defTabSz="577850">
              <a:lnSpc>
                <a:spcPct val="90000"/>
              </a:lnSpc>
              <a:spcAft>
                <a:spcPct val="35000"/>
              </a:spcAft>
            </a:pPr>
            <a:r>
              <a:rPr lang="es-ES" sz="1400" dirty="0">
                <a:latin typeface="Calibri" charset="0"/>
                <a:ea typeface="Calibri" charset="0"/>
                <a:cs typeface="Calibri" charset="0"/>
              </a:rPr>
              <a:t>Establecer una gerencia basada en datos y hechos.</a:t>
            </a:r>
            <a:endParaRPr lang="es-PE" sz="1400" dirty="0">
              <a:latin typeface="Calibri" charset="0"/>
              <a:ea typeface="Calibri" charset="0"/>
              <a:cs typeface="Calibri" charset="0"/>
            </a:endParaRPr>
          </a:p>
        </p:txBody>
      </p:sp>
      <p:grpSp>
        <p:nvGrpSpPr>
          <p:cNvPr id="15" name="Agrupar 29">
            <a:extLst>
              <a:ext uri="{FF2B5EF4-FFF2-40B4-BE49-F238E27FC236}">
                <a16:creationId xmlns:a16="http://schemas.microsoft.com/office/drawing/2014/main" id="{FF070088-CAD0-DC48-98E2-3FCBBA536E7C}"/>
              </a:ext>
            </a:extLst>
          </p:cNvPr>
          <p:cNvGrpSpPr/>
          <p:nvPr/>
        </p:nvGrpSpPr>
        <p:grpSpPr>
          <a:xfrm>
            <a:off x="684213" y="1554424"/>
            <a:ext cx="140792" cy="140258"/>
            <a:chOff x="3427964" y="2244682"/>
            <a:chExt cx="225891" cy="225034"/>
          </a:xfrm>
        </p:grpSpPr>
        <p:sp>
          <p:nvSpPr>
            <p:cNvPr id="16" name="Elipse 15">
              <a:extLst>
                <a:ext uri="{FF2B5EF4-FFF2-40B4-BE49-F238E27FC236}">
                  <a16:creationId xmlns:a16="http://schemas.microsoft.com/office/drawing/2014/main" id="{71F3EA90-259B-C542-83BB-E2339940F5CF}"/>
                </a:ext>
              </a:extLst>
            </p:cNvPr>
            <p:cNvSpPr/>
            <p:nvPr/>
          </p:nvSpPr>
          <p:spPr>
            <a:xfrm>
              <a:off x="3427964" y="2244682"/>
              <a:ext cx="225891" cy="225034"/>
            </a:xfrm>
            <a:prstGeom prst="ellipse">
              <a:avLst/>
            </a:prstGeom>
            <a:solidFill>
              <a:schemeClr val="bg1"/>
            </a:solidFill>
            <a:ln w="1905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Elipse 16">
              <a:extLst>
                <a:ext uri="{FF2B5EF4-FFF2-40B4-BE49-F238E27FC236}">
                  <a16:creationId xmlns:a16="http://schemas.microsoft.com/office/drawing/2014/main" id="{A19B6FBC-141E-B74B-95AC-DD4A492D6EBB}"/>
                </a:ext>
              </a:extLst>
            </p:cNvPr>
            <p:cNvSpPr/>
            <p:nvPr/>
          </p:nvSpPr>
          <p:spPr>
            <a:xfrm>
              <a:off x="3482167" y="2298680"/>
              <a:ext cx="117483" cy="117037"/>
            </a:xfrm>
            <a:prstGeom prst="ellipse">
              <a:avLst/>
            </a:prstGeom>
            <a:solidFill>
              <a:srgbClr val="7150A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18" name="Rectángulo 17">
            <a:extLst>
              <a:ext uri="{FF2B5EF4-FFF2-40B4-BE49-F238E27FC236}">
                <a16:creationId xmlns:a16="http://schemas.microsoft.com/office/drawing/2014/main" id="{E73BEFE4-AF57-E443-ADF4-D2CC2E7CB8FA}"/>
              </a:ext>
            </a:extLst>
          </p:cNvPr>
          <p:cNvSpPr/>
          <p:nvPr/>
        </p:nvSpPr>
        <p:spPr>
          <a:xfrm>
            <a:off x="973059" y="3297733"/>
            <a:ext cx="5520872" cy="581698"/>
          </a:xfrm>
          <a:prstGeom prst="rect">
            <a:avLst/>
          </a:prstGeom>
        </p:spPr>
        <p:txBody>
          <a:bodyPr wrap="square" lIns="0" tIns="0" rIns="0" bIns="0">
            <a:spAutoFit/>
          </a:bodyPr>
          <a:lstStyle/>
          <a:p>
            <a:pPr lvl="0" defTabSz="577850">
              <a:lnSpc>
                <a:spcPct val="90000"/>
              </a:lnSpc>
              <a:spcAft>
                <a:spcPct val="35000"/>
              </a:spcAft>
            </a:pPr>
            <a:r>
              <a:rPr lang="es-ES" sz="1400" dirty="0">
                <a:latin typeface="Calibri" charset="0"/>
                <a:ea typeface="Calibri" charset="0"/>
                <a:cs typeface="Calibri" charset="0"/>
              </a:rPr>
              <a:t>Evaluar y visualizar periódicamente el comportamiento de las actividades clave de la organización y la gestión general de las unidades del negocio con respecto al cumplimiento de sus objetivos.</a:t>
            </a:r>
            <a:endParaRPr lang="es-PE" sz="1400" dirty="0">
              <a:latin typeface="Calibri" charset="0"/>
              <a:ea typeface="Calibri" charset="0"/>
              <a:cs typeface="Calibri" charset="0"/>
            </a:endParaRPr>
          </a:p>
        </p:txBody>
      </p:sp>
      <p:sp>
        <p:nvSpPr>
          <p:cNvPr id="20" name="Rectángulo 19">
            <a:extLst>
              <a:ext uri="{FF2B5EF4-FFF2-40B4-BE49-F238E27FC236}">
                <a16:creationId xmlns:a16="http://schemas.microsoft.com/office/drawing/2014/main" id="{756218AB-3F12-8D4F-B33A-D89BDE6206C0}"/>
              </a:ext>
            </a:extLst>
          </p:cNvPr>
          <p:cNvSpPr/>
          <p:nvPr/>
        </p:nvSpPr>
        <p:spPr>
          <a:xfrm>
            <a:off x="973059" y="4105934"/>
            <a:ext cx="5724067" cy="193899"/>
          </a:xfrm>
          <a:prstGeom prst="rect">
            <a:avLst/>
          </a:prstGeom>
        </p:spPr>
        <p:txBody>
          <a:bodyPr wrap="square" lIns="0" tIns="0" rIns="0" bIns="0">
            <a:spAutoFit/>
          </a:bodyPr>
          <a:lstStyle/>
          <a:p>
            <a:pPr defTabSz="577850">
              <a:lnSpc>
                <a:spcPct val="90000"/>
              </a:lnSpc>
              <a:spcAft>
                <a:spcPct val="35000"/>
              </a:spcAft>
            </a:pPr>
            <a:r>
              <a:rPr lang="es-ES" sz="1400" dirty="0">
                <a:latin typeface="Calibri" charset="0"/>
                <a:cs typeface="Calibri" charset="0"/>
              </a:rPr>
              <a:t>Reorientar políticas y estrategias, con respecto a la gestión de la organización</a:t>
            </a:r>
            <a:endParaRPr lang="es-PE" sz="1400" dirty="0">
              <a:latin typeface="Calibri" charset="0"/>
              <a:cs typeface="Calibri" charset="0"/>
            </a:endParaRPr>
          </a:p>
        </p:txBody>
      </p:sp>
      <p:grpSp>
        <p:nvGrpSpPr>
          <p:cNvPr id="21" name="Agrupar 29">
            <a:extLst>
              <a:ext uri="{FF2B5EF4-FFF2-40B4-BE49-F238E27FC236}">
                <a16:creationId xmlns:a16="http://schemas.microsoft.com/office/drawing/2014/main" id="{8F6936FC-00DA-FF42-8690-BC4FF5FB3D7C}"/>
              </a:ext>
            </a:extLst>
          </p:cNvPr>
          <p:cNvGrpSpPr/>
          <p:nvPr/>
        </p:nvGrpSpPr>
        <p:grpSpPr>
          <a:xfrm>
            <a:off x="684213" y="2137913"/>
            <a:ext cx="140792" cy="140258"/>
            <a:chOff x="3427964" y="2244682"/>
            <a:chExt cx="225891" cy="225034"/>
          </a:xfrm>
        </p:grpSpPr>
        <p:sp>
          <p:nvSpPr>
            <p:cNvPr id="22" name="Elipse 21">
              <a:extLst>
                <a:ext uri="{FF2B5EF4-FFF2-40B4-BE49-F238E27FC236}">
                  <a16:creationId xmlns:a16="http://schemas.microsoft.com/office/drawing/2014/main" id="{0F96097C-3967-484A-910C-99477D301700}"/>
                </a:ext>
              </a:extLst>
            </p:cNvPr>
            <p:cNvSpPr/>
            <p:nvPr/>
          </p:nvSpPr>
          <p:spPr>
            <a:xfrm>
              <a:off x="3427964" y="2244682"/>
              <a:ext cx="225891" cy="225034"/>
            </a:xfrm>
            <a:prstGeom prst="ellipse">
              <a:avLst/>
            </a:prstGeom>
            <a:solidFill>
              <a:schemeClr val="bg1"/>
            </a:solidFill>
            <a:ln w="1905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3" name="Elipse 22">
              <a:extLst>
                <a:ext uri="{FF2B5EF4-FFF2-40B4-BE49-F238E27FC236}">
                  <a16:creationId xmlns:a16="http://schemas.microsoft.com/office/drawing/2014/main" id="{9B6238C8-85D6-174E-A916-C80E09D77256}"/>
                </a:ext>
              </a:extLst>
            </p:cNvPr>
            <p:cNvSpPr/>
            <p:nvPr/>
          </p:nvSpPr>
          <p:spPr>
            <a:xfrm>
              <a:off x="3482167" y="2298680"/>
              <a:ext cx="117483" cy="117037"/>
            </a:xfrm>
            <a:prstGeom prst="ellipse">
              <a:avLst/>
            </a:prstGeom>
            <a:solidFill>
              <a:srgbClr val="7150A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24" name="Agrupar 29">
            <a:extLst>
              <a:ext uri="{FF2B5EF4-FFF2-40B4-BE49-F238E27FC236}">
                <a16:creationId xmlns:a16="http://schemas.microsoft.com/office/drawing/2014/main" id="{DAB39A6F-9B34-CB46-B662-B67B77922E7D}"/>
              </a:ext>
            </a:extLst>
          </p:cNvPr>
          <p:cNvGrpSpPr/>
          <p:nvPr/>
        </p:nvGrpSpPr>
        <p:grpSpPr>
          <a:xfrm>
            <a:off x="684213" y="2935954"/>
            <a:ext cx="140792" cy="140258"/>
            <a:chOff x="3427964" y="2244682"/>
            <a:chExt cx="225891" cy="225034"/>
          </a:xfrm>
        </p:grpSpPr>
        <p:sp>
          <p:nvSpPr>
            <p:cNvPr id="25" name="Elipse 24">
              <a:extLst>
                <a:ext uri="{FF2B5EF4-FFF2-40B4-BE49-F238E27FC236}">
                  <a16:creationId xmlns:a16="http://schemas.microsoft.com/office/drawing/2014/main" id="{F3462C35-EDD5-2847-8C12-D8E731C6666A}"/>
                </a:ext>
              </a:extLst>
            </p:cNvPr>
            <p:cNvSpPr/>
            <p:nvPr/>
          </p:nvSpPr>
          <p:spPr>
            <a:xfrm>
              <a:off x="3427964" y="2244682"/>
              <a:ext cx="225891" cy="225034"/>
            </a:xfrm>
            <a:prstGeom prst="ellipse">
              <a:avLst/>
            </a:prstGeom>
            <a:solidFill>
              <a:schemeClr val="bg1"/>
            </a:solidFill>
            <a:ln w="1905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6" name="Elipse 25">
              <a:extLst>
                <a:ext uri="{FF2B5EF4-FFF2-40B4-BE49-F238E27FC236}">
                  <a16:creationId xmlns:a16="http://schemas.microsoft.com/office/drawing/2014/main" id="{9184A614-F3C0-0C4E-A81F-3692272079F2}"/>
                </a:ext>
              </a:extLst>
            </p:cNvPr>
            <p:cNvSpPr/>
            <p:nvPr/>
          </p:nvSpPr>
          <p:spPr>
            <a:xfrm>
              <a:off x="3482167" y="2298680"/>
              <a:ext cx="117483" cy="117037"/>
            </a:xfrm>
            <a:prstGeom prst="ellipse">
              <a:avLst/>
            </a:prstGeom>
            <a:solidFill>
              <a:srgbClr val="7150A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27" name="Agrupar 29">
            <a:extLst>
              <a:ext uri="{FF2B5EF4-FFF2-40B4-BE49-F238E27FC236}">
                <a16:creationId xmlns:a16="http://schemas.microsoft.com/office/drawing/2014/main" id="{7DD21285-2B38-634D-9AEC-0DB823C20F48}"/>
              </a:ext>
            </a:extLst>
          </p:cNvPr>
          <p:cNvGrpSpPr/>
          <p:nvPr/>
        </p:nvGrpSpPr>
        <p:grpSpPr>
          <a:xfrm>
            <a:off x="684213" y="3314885"/>
            <a:ext cx="140792" cy="140258"/>
            <a:chOff x="3427964" y="2244682"/>
            <a:chExt cx="225891" cy="225034"/>
          </a:xfrm>
        </p:grpSpPr>
        <p:sp>
          <p:nvSpPr>
            <p:cNvPr id="28" name="Elipse 27">
              <a:extLst>
                <a:ext uri="{FF2B5EF4-FFF2-40B4-BE49-F238E27FC236}">
                  <a16:creationId xmlns:a16="http://schemas.microsoft.com/office/drawing/2014/main" id="{71C9EB32-1D5E-6E46-9861-4BCC15FD5CA5}"/>
                </a:ext>
              </a:extLst>
            </p:cNvPr>
            <p:cNvSpPr/>
            <p:nvPr/>
          </p:nvSpPr>
          <p:spPr>
            <a:xfrm>
              <a:off x="3427964" y="2244682"/>
              <a:ext cx="225891" cy="225034"/>
            </a:xfrm>
            <a:prstGeom prst="ellipse">
              <a:avLst/>
            </a:prstGeom>
            <a:solidFill>
              <a:schemeClr val="bg1"/>
            </a:solidFill>
            <a:ln w="1905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9" name="Elipse 28">
              <a:extLst>
                <a:ext uri="{FF2B5EF4-FFF2-40B4-BE49-F238E27FC236}">
                  <a16:creationId xmlns:a16="http://schemas.microsoft.com/office/drawing/2014/main" id="{389451E6-526F-BE4F-9665-1F46F8CB6F32}"/>
                </a:ext>
              </a:extLst>
            </p:cNvPr>
            <p:cNvSpPr/>
            <p:nvPr/>
          </p:nvSpPr>
          <p:spPr>
            <a:xfrm>
              <a:off x="3482167" y="2298680"/>
              <a:ext cx="117483" cy="117037"/>
            </a:xfrm>
            <a:prstGeom prst="ellipse">
              <a:avLst/>
            </a:prstGeom>
            <a:solidFill>
              <a:srgbClr val="7150A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30" name="Agrupar 29">
            <a:extLst>
              <a:ext uri="{FF2B5EF4-FFF2-40B4-BE49-F238E27FC236}">
                <a16:creationId xmlns:a16="http://schemas.microsoft.com/office/drawing/2014/main" id="{409B7C9D-7D3A-E849-93A0-F13320FB07D3}"/>
              </a:ext>
            </a:extLst>
          </p:cNvPr>
          <p:cNvGrpSpPr/>
          <p:nvPr/>
        </p:nvGrpSpPr>
        <p:grpSpPr>
          <a:xfrm>
            <a:off x="684213" y="4132754"/>
            <a:ext cx="140792" cy="140258"/>
            <a:chOff x="3427964" y="2244682"/>
            <a:chExt cx="225891" cy="225034"/>
          </a:xfrm>
        </p:grpSpPr>
        <p:sp>
          <p:nvSpPr>
            <p:cNvPr id="31" name="Elipse 30">
              <a:extLst>
                <a:ext uri="{FF2B5EF4-FFF2-40B4-BE49-F238E27FC236}">
                  <a16:creationId xmlns:a16="http://schemas.microsoft.com/office/drawing/2014/main" id="{9BA2C627-0079-8E41-B11E-84EB83082764}"/>
                </a:ext>
              </a:extLst>
            </p:cNvPr>
            <p:cNvSpPr/>
            <p:nvPr/>
          </p:nvSpPr>
          <p:spPr>
            <a:xfrm>
              <a:off x="3427964" y="2244682"/>
              <a:ext cx="225891" cy="225034"/>
            </a:xfrm>
            <a:prstGeom prst="ellipse">
              <a:avLst/>
            </a:prstGeom>
            <a:solidFill>
              <a:schemeClr val="bg1"/>
            </a:solidFill>
            <a:ln w="1905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2" name="Elipse 31">
              <a:extLst>
                <a:ext uri="{FF2B5EF4-FFF2-40B4-BE49-F238E27FC236}">
                  <a16:creationId xmlns:a16="http://schemas.microsoft.com/office/drawing/2014/main" id="{769C491C-EE04-DC49-B76A-017C9E318BDB}"/>
                </a:ext>
              </a:extLst>
            </p:cNvPr>
            <p:cNvSpPr/>
            <p:nvPr/>
          </p:nvSpPr>
          <p:spPr>
            <a:xfrm>
              <a:off x="3482167" y="2298680"/>
              <a:ext cx="117483" cy="117037"/>
            </a:xfrm>
            <a:prstGeom prst="ellipse">
              <a:avLst/>
            </a:prstGeom>
            <a:solidFill>
              <a:srgbClr val="7150A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1928175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1"/>
            <a:ext cx="9144000" cy="5715000"/>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Imagen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 y="946969"/>
            <a:ext cx="2072213" cy="3898064"/>
          </a:xfrm>
          <a:prstGeom prst="rect">
            <a:avLst/>
          </a:prstGeom>
        </p:spPr>
      </p:pic>
      <p:sp>
        <p:nvSpPr>
          <p:cNvPr id="6" name="Rectángulo 5"/>
          <p:cNvSpPr/>
          <p:nvPr/>
        </p:nvSpPr>
        <p:spPr>
          <a:xfrm>
            <a:off x="149817" y="3724759"/>
            <a:ext cx="1037633" cy="1069383"/>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uadroTexto 3"/>
          <p:cNvSpPr txBox="1"/>
          <p:nvPr/>
        </p:nvSpPr>
        <p:spPr>
          <a:xfrm>
            <a:off x="2519363" y="2540738"/>
            <a:ext cx="4581728" cy="812530"/>
          </a:xfrm>
          <a:prstGeom prst="rect">
            <a:avLst/>
          </a:prstGeom>
          <a:noFill/>
        </p:spPr>
        <p:txBody>
          <a:bodyPr wrap="square" lIns="0" tIns="0" rIns="0" bIns="0" rtlCol="0">
            <a:spAutoFit/>
          </a:bodyPr>
          <a:lstStyle/>
          <a:p>
            <a:pPr>
              <a:lnSpc>
                <a:spcPct val="80000"/>
              </a:lnSpc>
            </a:pPr>
            <a:r>
              <a:rPr lang="es-ES_tradnl" sz="3300" dirty="0">
                <a:solidFill>
                  <a:schemeClr val="bg1"/>
                </a:solidFill>
                <a:latin typeface="Graphik Regular" charset="0"/>
                <a:ea typeface="Graphik Regular" charset="0"/>
                <a:cs typeface="Graphik Regular" charset="0"/>
              </a:rPr>
              <a:t>INTRODUCCIÓN</a:t>
            </a:r>
          </a:p>
          <a:p>
            <a:pPr>
              <a:lnSpc>
                <a:spcPct val="80000"/>
              </a:lnSpc>
            </a:pPr>
            <a:r>
              <a:rPr lang="es-ES_tradnl" sz="3300" b="1" dirty="0">
                <a:solidFill>
                  <a:schemeClr val="bg1"/>
                </a:solidFill>
                <a:latin typeface="Graphik Bold" charset="0"/>
                <a:ea typeface="Graphik Bold" charset="0"/>
                <a:cs typeface="Graphik Bold" charset="0"/>
              </a:rPr>
              <a:t>DE LA SESIÓN</a:t>
            </a:r>
          </a:p>
        </p:txBody>
      </p:sp>
      <p:pic>
        <p:nvPicPr>
          <p:cNvPr id="5" name="Imagen 4"/>
          <p:cNvPicPr>
            <a:picLocks noChangeAspect="1"/>
          </p:cNvPicPr>
          <p:nvPr/>
        </p:nvPicPr>
        <p:blipFill>
          <a:blip r:embed="rId3"/>
          <a:stretch>
            <a:fillRect/>
          </a:stretch>
        </p:blipFill>
        <p:spPr>
          <a:xfrm>
            <a:off x="2538613" y="2211377"/>
            <a:ext cx="202176" cy="208211"/>
          </a:xfrm>
          <a:prstGeom prst="rect">
            <a:avLst/>
          </a:prstGeom>
        </p:spPr>
      </p:pic>
      <p:pic>
        <p:nvPicPr>
          <p:cNvPr id="8" name="Imagen 7">
            <a:extLst>
              <a:ext uri="{FF2B5EF4-FFF2-40B4-BE49-F238E27FC236}">
                <a16:creationId xmlns:a16="http://schemas.microsoft.com/office/drawing/2014/main" id="{2CD7628C-6304-5D4B-BA7D-591238143DE2}"/>
              </a:ext>
            </a:extLst>
          </p:cNvPr>
          <p:cNvPicPr>
            <a:picLocks noChangeAspect="1"/>
          </p:cNvPicPr>
          <p:nvPr/>
        </p:nvPicPr>
        <p:blipFill>
          <a:blip r:embed="rId3"/>
          <a:stretch>
            <a:fillRect/>
          </a:stretch>
        </p:blipFill>
        <p:spPr>
          <a:xfrm>
            <a:off x="2528619" y="2194222"/>
            <a:ext cx="202176" cy="208211"/>
          </a:xfrm>
          <a:prstGeom prst="rect">
            <a:avLst/>
          </a:prstGeom>
        </p:spPr>
      </p:pic>
      <p:pic>
        <p:nvPicPr>
          <p:cNvPr id="3" name="Imagen 2"/>
          <p:cNvPicPr>
            <a:picLocks noChangeAspect="1"/>
          </p:cNvPicPr>
          <p:nvPr/>
        </p:nvPicPr>
        <p:blipFill>
          <a:blip r:embed="rId4">
            <a:alphaModFix amt="16000"/>
          </a:blip>
          <a:stretch>
            <a:fillRect/>
          </a:stretch>
        </p:blipFill>
        <p:spPr>
          <a:xfrm>
            <a:off x="334433" y="3817749"/>
            <a:ext cx="809264" cy="809264"/>
          </a:xfrm>
          <a:prstGeom prst="rect">
            <a:avLst/>
          </a:prstGeom>
        </p:spPr>
      </p:pic>
    </p:spTree>
    <p:extLst>
      <p:ext uri="{BB962C8B-B14F-4D97-AF65-F5344CB8AC3E}">
        <p14:creationId xmlns:p14="http://schemas.microsoft.com/office/powerpoint/2010/main" val="19415599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2" y="3169972"/>
            <a:ext cx="7328415"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CUANDO LOS INDICADORES</a:t>
            </a:r>
            <a:br>
              <a:rPr lang="es-PE" sz="2800" b="1" dirty="0">
                <a:solidFill>
                  <a:schemeClr val="bg1"/>
                </a:solidFill>
                <a:latin typeface="Calibri"/>
                <a:cs typeface="Calibri"/>
              </a:rPr>
            </a:br>
            <a:r>
              <a:rPr lang="es-PE" sz="2800" b="1" dirty="0">
                <a:solidFill>
                  <a:schemeClr val="bg1"/>
                </a:solidFill>
                <a:latin typeface="Graphik Bold" charset="0"/>
                <a:ea typeface="Graphik Bold" charset="0"/>
                <a:cs typeface="Graphik Bold" charset="0"/>
              </a:rPr>
              <a:t>NO AGREGAN VALOR</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3194757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20892" y="460327"/>
            <a:ext cx="8102216" cy="221599"/>
          </a:xfrm>
          <a:prstGeom prst="rect">
            <a:avLst/>
          </a:prstGeom>
        </p:spPr>
        <p:txBody>
          <a:bodyPr wrap="square" lIns="0" tIns="0" rIns="0" bIns="0" anchor="b">
            <a:spAutoFit/>
          </a:bodyPr>
          <a:lstStyle/>
          <a:p>
            <a:pPr>
              <a:lnSpc>
                <a:spcPct val="90000"/>
              </a:lnSpc>
              <a:spcBef>
                <a:spcPts val="1000"/>
              </a:spcBef>
              <a:defRPr/>
            </a:pPr>
            <a:r>
              <a:rPr lang="es-PE" sz="1600" b="1" dirty="0">
                <a:latin typeface="Calibri"/>
                <a:cs typeface="Calibri"/>
              </a:rPr>
              <a:t>+ </a:t>
            </a:r>
            <a:r>
              <a:rPr lang="en-US" sz="1600" b="1" dirty="0">
                <a:latin typeface="Calibri" charset="0"/>
                <a:ea typeface="Calibri" charset="0"/>
                <a:cs typeface="Calibri" charset="0"/>
              </a:rPr>
              <a:t>CUANDO LOS INDICADORES NO AGREGAN VALOR</a:t>
            </a:r>
          </a:p>
        </p:txBody>
      </p:sp>
      <p:sp>
        <p:nvSpPr>
          <p:cNvPr id="3" name="object 7"/>
          <p:cNvSpPr txBox="1"/>
          <p:nvPr/>
        </p:nvSpPr>
        <p:spPr>
          <a:xfrm>
            <a:off x="506413" y="915988"/>
            <a:ext cx="8102216" cy="492443"/>
          </a:xfrm>
          <a:prstGeom prst="rect">
            <a:avLst/>
          </a:prstGeom>
        </p:spPr>
        <p:txBody>
          <a:bodyPr vert="horz" wrap="square" lIns="0" tIns="0" rIns="0" bIns="0" rtlCol="0">
            <a:spAutoFit/>
          </a:bodyPr>
          <a:lstStyle/>
          <a:p>
            <a:pPr marL="11725">
              <a:buSzPct val="100000"/>
              <a:tabLst>
                <a:tab pos="121285" algn="l"/>
              </a:tabLst>
            </a:pPr>
            <a:r>
              <a:rPr lang="es-ES_tradnl" sz="1600" spc="-10" dirty="0">
                <a:solidFill>
                  <a:srgbClr val="262626"/>
                </a:solidFill>
                <a:latin typeface="Calibri" charset="0"/>
                <a:ea typeface="Calibri" charset="0"/>
                <a:cs typeface="Calibri" charset="0"/>
              </a:rPr>
              <a:t>Es parte de la naturaleza básica de los indicadores ser un apoyo decisivo para la toma de decisiones y para las acciones relacionadas con  el mejoramiento de la calidad y la competitividad.</a:t>
            </a:r>
          </a:p>
        </p:txBody>
      </p:sp>
      <p:grpSp>
        <p:nvGrpSpPr>
          <p:cNvPr id="27" name="Agrupar 26"/>
          <p:cNvGrpSpPr/>
          <p:nvPr/>
        </p:nvGrpSpPr>
        <p:grpSpPr>
          <a:xfrm>
            <a:off x="684214" y="1681046"/>
            <a:ext cx="3708400" cy="954000"/>
            <a:chOff x="684214" y="1681045"/>
            <a:chExt cx="3708400" cy="1022555"/>
          </a:xfrm>
        </p:grpSpPr>
        <p:sp>
          <p:nvSpPr>
            <p:cNvPr id="22" name="Rectángulo redondeado 21"/>
            <p:cNvSpPr/>
            <p:nvPr/>
          </p:nvSpPr>
          <p:spPr>
            <a:xfrm>
              <a:off x="684214" y="1681045"/>
              <a:ext cx="3708400" cy="1022555"/>
            </a:xfrm>
            <a:prstGeom prst="roundRect">
              <a:avLst>
                <a:gd name="adj" fmla="val 9626"/>
              </a:avLst>
            </a:prstGeom>
            <a:noFill/>
            <a:ln w="38100">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pPr lvl="0"/>
              <a:r>
                <a:rPr lang="es-ES" sz="1500" dirty="0">
                  <a:solidFill>
                    <a:schemeClr val="tx1"/>
                  </a:solidFill>
                  <a:latin typeface="Calibri"/>
                  <a:cs typeface="Calibri"/>
                </a:rPr>
                <a:t>No constituyen un sistema </a:t>
              </a:r>
              <a:br>
                <a:rPr lang="es-ES" sz="1500" dirty="0">
                  <a:solidFill>
                    <a:schemeClr val="tx1"/>
                  </a:solidFill>
                  <a:latin typeface="Calibri"/>
                  <a:cs typeface="Calibri"/>
                </a:rPr>
              </a:br>
              <a:r>
                <a:rPr lang="es-ES" sz="1500" dirty="0">
                  <a:solidFill>
                    <a:schemeClr val="tx1"/>
                  </a:solidFill>
                  <a:latin typeface="Calibri"/>
                  <a:cs typeface="Calibri"/>
                </a:rPr>
                <a:t>de alerta temprana </a:t>
              </a:r>
              <a:endParaRPr lang="es-PE" sz="1500" dirty="0">
                <a:solidFill>
                  <a:schemeClr val="tx1"/>
                </a:solidFill>
                <a:latin typeface="Calibri"/>
                <a:cs typeface="Calibri"/>
              </a:endParaRPr>
            </a:p>
          </p:txBody>
        </p:sp>
        <p:sp>
          <p:nvSpPr>
            <p:cNvPr id="25" name="Rectángulo redondeado 24"/>
            <p:cNvSpPr/>
            <p:nvPr/>
          </p:nvSpPr>
          <p:spPr>
            <a:xfrm>
              <a:off x="703774" y="1681045"/>
              <a:ext cx="734800" cy="1022555"/>
            </a:xfrm>
            <a:prstGeom prst="roundRect">
              <a:avLst>
                <a:gd name="adj" fmla="val 10411"/>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sp>
          <p:nvSpPr>
            <p:cNvPr id="26" name="Rectángulo 25"/>
            <p:cNvSpPr/>
            <p:nvPr/>
          </p:nvSpPr>
          <p:spPr>
            <a:xfrm>
              <a:off x="1400775" y="1681045"/>
              <a:ext cx="70198" cy="1022555"/>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grpSp>
      <p:grpSp>
        <p:nvGrpSpPr>
          <p:cNvPr id="28" name="Agrupar 27"/>
          <p:cNvGrpSpPr/>
          <p:nvPr/>
        </p:nvGrpSpPr>
        <p:grpSpPr>
          <a:xfrm>
            <a:off x="684214" y="2772427"/>
            <a:ext cx="3708400" cy="954000"/>
            <a:chOff x="684214" y="1681045"/>
            <a:chExt cx="3708400" cy="1022555"/>
          </a:xfrm>
        </p:grpSpPr>
        <p:sp>
          <p:nvSpPr>
            <p:cNvPr id="29" name="Rectángulo redondeado 28"/>
            <p:cNvSpPr/>
            <p:nvPr/>
          </p:nvSpPr>
          <p:spPr>
            <a:xfrm>
              <a:off x="684214" y="1681045"/>
              <a:ext cx="3708400" cy="1022555"/>
            </a:xfrm>
            <a:prstGeom prst="roundRect">
              <a:avLst>
                <a:gd name="adj" fmla="val 9626"/>
              </a:avLst>
            </a:prstGeom>
            <a:noFill/>
            <a:ln>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pPr lvl="0"/>
              <a:r>
                <a:rPr lang="es-ES" sz="1500" dirty="0">
                  <a:solidFill>
                    <a:schemeClr val="tx1"/>
                  </a:solidFill>
                  <a:latin typeface="Calibri"/>
                  <a:cs typeface="Calibri"/>
                </a:rPr>
                <a:t>No se concentran en los factores de éxito</a:t>
              </a:r>
              <a:endParaRPr lang="es-PE" sz="1500" dirty="0">
                <a:solidFill>
                  <a:schemeClr val="tx1"/>
                </a:solidFill>
                <a:latin typeface="Calibri"/>
                <a:cs typeface="Calibri"/>
              </a:endParaRPr>
            </a:p>
          </p:txBody>
        </p:sp>
        <p:sp>
          <p:nvSpPr>
            <p:cNvPr id="30" name="Rectángulo redondeado 29"/>
            <p:cNvSpPr/>
            <p:nvPr/>
          </p:nvSpPr>
          <p:spPr>
            <a:xfrm>
              <a:off x="703774" y="1681045"/>
              <a:ext cx="734800" cy="1022555"/>
            </a:xfrm>
            <a:prstGeom prst="roundRect">
              <a:avLst>
                <a:gd name="adj" fmla="val 9979"/>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sp>
          <p:nvSpPr>
            <p:cNvPr id="31" name="Rectángulo 30"/>
            <p:cNvSpPr/>
            <p:nvPr/>
          </p:nvSpPr>
          <p:spPr>
            <a:xfrm>
              <a:off x="1400775" y="1681045"/>
              <a:ext cx="70198" cy="1022555"/>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grpSp>
      <p:grpSp>
        <p:nvGrpSpPr>
          <p:cNvPr id="32" name="Agrupar 31"/>
          <p:cNvGrpSpPr/>
          <p:nvPr/>
        </p:nvGrpSpPr>
        <p:grpSpPr>
          <a:xfrm>
            <a:off x="684214" y="3863808"/>
            <a:ext cx="3708400" cy="954000"/>
            <a:chOff x="684214" y="1681045"/>
            <a:chExt cx="3708400" cy="1022555"/>
          </a:xfrm>
        </p:grpSpPr>
        <p:sp>
          <p:nvSpPr>
            <p:cNvPr id="33" name="Rectángulo redondeado 32"/>
            <p:cNvSpPr/>
            <p:nvPr/>
          </p:nvSpPr>
          <p:spPr>
            <a:xfrm>
              <a:off x="684214" y="1681045"/>
              <a:ext cx="3708400" cy="1022555"/>
            </a:xfrm>
            <a:prstGeom prst="roundRect">
              <a:avLst>
                <a:gd name="adj" fmla="val 9626"/>
              </a:avLst>
            </a:prstGeom>
            <a:noFill/>
            <a:ln>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pPr lvl="0"/>
              <a:r>
                <a:rPr lang="es-ES" sz="1500" dirty="0">
                  <a:solidFill>
                    <a:schemeClr val="tx1"/>
                  </a:solidFill>
                  <a:latin typeface="Calibri"/>
                  <a:cs typeface="Calibri"/>
                </a:rPr>
                <a:t>No están correctamente definidos en cuanto a los objetivos y estándares que deben cumplir.</a:t>
              </a:r>
              <a:endParaRPr lang="es-PE" sz="1500" dirty="0">
                <a:solidFill>
                  <a:schemeClr val="tx1"/>
                </a:solidFill>
                <a:latin typeface="Calibri"/>
                <a:cs typeface="Calibri"/>
              </a:endParaRPr>
            </a:p>
          </p:txBody>
        </p:sp>
        <p:sp>
          <p:nvSpPr>
            <p:cNvPr id="34" name="Rectángulo redondeado 33"/>
            <p:cNvSpPr/>
            <p:nvPr/>
          </p:nvSpPr>
          <p:spPr>
            <a:xfrm>
              <a:off x="703774" y="1681045"/>
              <a:ext cx="734800" cy="1022555"/>
            </a:xfrm>
            <a:prstGeom prst="roundRect">
              <a:avLst>
                <a:gd name="adj" fmla="val 11708"/>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sp>
          <p:nvSpPr>
            <p:cNvPr id="35" name="Rectángulo 34"/>
            <p:cNvSpPr/>
            <p:nvPr/>
          </p:nvSpPr>
          <p:spPr>
            <a:xfrm>
              <a:off x="1400775" y="1681045"/>
              <a:ext cx="70198" cy="1022555"/>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grpSp>
      <p:grpSp>
        <p:nvGrpSpPr>
          <p:cNvPr id="36" name="Agrupar 35"/>
          <p:cNvGrpSpPr/>
          <p:nvPr/>
        </p:nvGrpSpPr>
        <p:grpSpPr>
          <a:xfrm>
            <a:off x="4751388" y="1681046"/>
            <a:ext cx="3708400" cy="954000"/>
            <a:chOff x="684214" y="1681045"/>
            <a:chExt cx="3708400" cy="1022555"/>
          </a:xfrm>
        </p:grpSpPr>
        <p:sp>
          <p:nvSpPr>
            <p:cNvPr id="37" name="Rectángulo redondeado 36"/>
            <p:cNvSpPr/>
            <p:nvPr/>
          </p:nvSpPr>
          <p:spPr>
            <a:xfrm>
              <a:off x="684214" y="1681045"/>
              <a:ext cx="3708400" cy="1022555"/>
            </a:xfrm>
            <a:prstGeom prst="roundRect">
              <a:avLst>
                <a:gd name="adj" fmla="val 9626"/>
              </a:avLst>
            </a:prstGeom>
            <a:noFill/>
            <a:ln>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pPr lvl="0"/>
              <a:r>
                <a:rPr lang="es-ES" sz="1500" dirty="0">
                  <a:solidFill>
                    <a:schemeClr val="tx1"/>
                  </a:solidFill>
                  <a:latin typeface="Calibri"/>
                  <a:cs typeface="Calibri"/>
                </a:rPr>
                <a:t>No integran el plan estratégico, los procesos y </a:t>
              </a:r>
              <a:br>
                <a:rPr lang="es-ES" sz="1500" dirty="0">
                  <a:solidFill>
                    <a:schemeClr val="tx1"/>
                  </a:solidFill>
                  <a:latin typeface="Calibri"/>
                  <a:cs typeface="Calibri"/>
                </a:rPr>
              </a:br>
              <a:r>
                <a:rPr lang="es-ES" sz="1500" dirty="0">
                  <a:solidFill>
                    <a:schemeClr val="tx1"/>
                  </a:solidFill>
                  <a:latin typeface="Calibri"/>
                  <a:cs typeface="Calibri"/>
                </a:rPr>
                <a:t>las áreas funcionales</a:t>
              </a:r>
              <a:endParaRPr lang="es-PE" sz="1500" dirty="0">
                <a:solidFill>
                  <a:schemeClr val="tx1"/>
                </a:solidFill>
                <a:latin typeface="Calibri"/>
                <a:cs typeface="Calibri"/>
              </a:endParaRPr>
            </a:p>
          </p:txBody>
        </p:sp>
        <p:sp>
          <p:nvSpPr>
            <p:cNvPr id="38" name="Rectángulo redondeado 37"/>
            <p:cNvSpPr/>
            <p:nvPr/>
          </p:nvSpPr>
          <p:spPr>
            <a:xfrm>
              <a:off x="703774" y="1681045"/>
              <a:ext cx="734800" cy="1022555"/>
            </a:xfrm>
            <a:prstGeom prst="roundRect">
              <a:avLst>
                <a:gd name="adj" fmla="val 10843"/>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sp>
          <p:nvSpPr>
            <p:cNvPr id="39" name="Rectángulo 38"/>
            <p:cNvSpPr/>
            <p:nvPr/>
          </p:nvSpPr>
          <p:spPr>
            <a:xfrm>
              <a:off x="1400775" y="1681045"/>
              <a:ext cx="70198" cy="1022555"/>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grpSp>
      <p:grpSp>
        <p:nvGrpSpPr>
          <p:cNvPr id="40" name="Agrupar 39"/>
          <p:cNvGrpSpPr/>
          <p:nvPr/>
        </p:nvGrpSpPr>
        <p:grpSpPr>
          <a:xfrm>
            <a:off x="4751388" y="2772427"/>
            <a:ext cx="3708400" cy="954000"/>
            <a:chOff x="684214" y="1681045"/>
            <a:chExt cx="3708400" cy="1022555"/>
          </a:xfrm>
        </p:grpSpPr>
        <p:sp>
          <p:nvSpPr>
            <p:cNvPr id="41" name="Rectángulo redondeado 40"/>
            <p:cNvSpPr/>
            <p:nvPr/>
          </p:nvSpPr>
          <p:spPr>
            <a:xfrm>
              <a:off x="684214" y="1681045"/>
              <a:ext cx="3708400" cy="1022555"/>
            </a:xfrm>
            <a:prstGeom prst="roundRect">
              <a:avLst>
                <a:gd name="adj" fmla="val 9626"/>
              </a:avLst>
            </a:prstGeom>
            <a:noFill/>
            <a:ln>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pPr lvl="0"/>
              <a:r>
                <a:rPr lang="es-ES" sz="1500" dirty="0">
                  <a:solidFill>
                    <a:schemeClr val="tx1"/>
                  </a:solidFill>
                  <a:latin typeface="Calibri"/>
                  <a:cs typeface="Calibri"/>
                </a:rPr>
                <a:t>No se diseña correctamente </a:t>
              </a:r>
              <a:br>
                <a:rPr lang="es-ES" sz="1500" dirty="0">
                  <a:solidFill>
                    <a:schemeClr val="tx1"/>
                  </a:solidFill>
                  <a:latin typeface="Calibri"/>
                  <a:cs typeface="Calibri"/>
                </a:rPr>
              </a:br>
              <a:r>
                <a:rPr lang="es-ES" sz="1500" dirty="0">
                  <a:solidFill>
                    <a:schemeClr val="tx1"/>
                  </a:solidFill>
                  <a:latin typeface="Calibri"/>
                  <a:cs typeface="Calibri"/>
                </a:rPr>
                <a:t>la medición</a:t>
              </a:r>
              <a:endParaRPr lang="es-PE" sz="1500" dirty="0">
                <a:solidFill>
                  <a:schemeClr val="tx1"/>
                </a:solidFill>
                <a:latin typeface="Calibri"/>
                <a:cs typeface="Calibri"/>
              </a:endParaRPr>
            </a:p>
          </p:txBody>
        </p:sp>
        <p:sp>
          <p:nvSpPr>
            <p:cNvPr id="42" name="Rectángulo redondeado 41"/>
            <p:cNvSpPr/>
            <p:nvPr/>
          </p:nvSpPr>
          <p:spPr>
            <a:xfrm>
              <a:off x="703774" y="1681045"/>
              <a:ext cx="734800" cy="1022555"/>
            </a:xfrm>
            <a:prstGeom prst="roundRect">
              <a:avLst>
                <a:gd name="adj" fmla="val 9979"/>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sp>
          <p:nvSpPr>
            <p:cNvPr id="43" name="Rectángulo 42"/>
            <p:cNvSpPr/>
            <p:nvPr/>
          </p:nvSpPr>
          <p:spPr>
            <a:xfrm>
              <a:off x="1400775" y="1681045"/>
              <a:ext cx="70198" cy="1022555"/>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grpSp>
      <p:grpSp>
        <p:nvGrpSpPr>
          <p:cNvPr id="44" name="Agrupar 43"/>
          <p:cNvGrpSpPr/>
          <p:nvPr/>
        </p:nvGrpSpPr>
        <p:grpSpPr>
          <a:xfrm>
            <a:off x="4751388" y="3863808"/>
            <a:ext cx="3708400" cy="954000"/>
            <a:chOff x="684214" y="1681045"/>
            <a:chExt cx="3708400" cy="1022555"/>
          </a:xfrm>
        </p:grpSpPr>
        <p:sp>
          <p:nvSpPr>
            <p:cNvPr id="45" name="Rectángulo redondeado 44"/>
            <p:cNvSpPr/>
            <p:nvPr/>
          </p:nvSpPr>
          <p:spPr>
            <a:xfrm>
              <a:off x="684214" y="1681045"/>
              <a:ext cx="3708400" cy="1022555"/>
            </a:xfrm>
            <a:prstGeom prst="roundRect">
              <a:avLst>
                <a:gd name="adj" fmla="val 9626"/>
              </a:avLst>
            </a:prstGeom>
            <a:noFill/>
            <a:ln>
              <a:solidFill>
                <a:srgbClr val="7150A0"/>
              </a:solidFill>
            </a:ln>
          </p:spPr>
          <p:style>
            <a:lnRef idx="2">
              <a:schemeClr val="accent1">
                <a:shade val="50000"/>
              </a:schemeClr>
            </a:lnRef>
            <a:fillRef idx="1">
              <a:schemeClr val="accent1"/>
            </a:fillRef>
            <a:effectRef idx="0">
              <a:schemeClr val="accent1"/>
            </a:effectRef>
            <a:fontRef idx="minor">
              <a:schemeClr val="lt1"/>
            </a:fontRef>
          </p:style>
          <p:txBody>
            <a:bodyPr lIns="900000" rtlCol="0" anchor="ctr"/>
            <a:lstStyle/>
            <a:p>
              <a:pPr lvl="0"/>
              <a:r>
                <a:rPr lang="es-ES" sz="1500" dirty="0">
                  <a:solidFill>
                    <a:schemeClr val="tx1"/>
                  </a:solidFill>
                  <a:latin typeface="Calibri"/>
                  <a:cs typeface="Calibri"/>
                </a:rPr>
                <a:t>No existe una real cultura de la medición y la autoevaluación</a:t>
              </a:r>
              <a:endParaRPr lang="es-PE" sz="1500" dirty="0">
                <a:solidFill>
                  <a:schemeClr val="tx1"/>
                </a:solidFill>
                <a:latin typeface="Calibri"/>
                <a:cs typeface="Calibri"/>
              </a:endParaRPr>
            </a:p>
          </p:txBody>
        </p:sp>
        <p:sp>
          <p:nvSpPr>
            <p:cNvPr id="46" name="Rectángulo redondeado 45"/>
            <p:cNvSpPr/>
            <p:nvPr/>
          </p:nvSpPr>
          <p:spPr>
            <a:xfrm>
              <a:off x="703774" y="1681045"/>
              <a:ext cx="734800" cy="1022555"/>
            </a:xfrm>
            <a:prstGeom prst="roundRect">
              <a:avLst>
                <a:gd name="adj" fmla="val 10843"/>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sp>
          <p:nvSpPr>
            <p:cNvPr id="47" name="Rectángulo 46"/>
            <p:cNvSpPr/>
            <p:nvPr/>
          </p:nvSpPr>
          <p:spPr>
            <a:xfrm>
              <a:off x="1400775" y="1681045"/>
              <a:ext cx="70198" cy="1022555"/>
            </a:xfrm>
            <a:prstGeom prst="rect">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500" b="1"/>
            </a:p>
          </p:txBody>
        </p:sp>
      </p:grpSp>
      <p:pic>
        <p:nvPicPr>
          <p:cNvPr id="48" name="Imagen 47"/>
          <p:cNvPicPr>
            <a:picLocks noChangeAspect="1"/>
          </p:cNvPicPr>
          <p:nvPr/>
        </p:nvPicPr>
        <p:blipFill>
          <a:blip r:embed="rId3">
            <a:lum bright="70000" contrast="-70000"/>
            <a:extLst>
              <a:ext uri="{BEBA8EAE-BF5A-486C-A8C5-ECC9F3942E4B}">
                <a14:imgProps xmlns:a14="http://schemas.microsoft.com/office/drawing/2010/main">
                  <a14:imgLayer r:embed="rId4">
                    <a14:imgEffect>
                      <a14:colorTemperature colorTemp="1500"/>
                    </a14:imgEffect>
                    <a14:imgEffect>
                      <a14:saturation sat="0"/>
                    </a14:imgEffect>
                  </a14:imgLayer>
                </a14:imgProps>
              </a:ext>
            </a:extLst>
          </a:blip>
          <a:stretch>
            <a:fillRect/>
          </a:stretch>
        </p:blipFill>
        <p:spPr>
          <a:xfrm>
            <a:off x="4857037" y="1867624"/>
            <a:ext cx="578513" cy="578513"/>
          </a:xfrm>
          <a:prstGeom prst="rect">
            <a:avLst/>
          </a:prstGeom>
        </p:spPr>
      </p:pic>
      <p:pic>
        <p:nvPicPr>
          <p:cNvPr id="49" name="Imagen 48"/>
          <p:cNvPicPr>
            <a:picLocks noChangeAspect="1"/>
          </p:cNvPicPr>
          <p:nvPr/>
        </p:nvPicPr>
        <p:blipFill>
          <a:blip r:embed="rId5">
            <a:lum bright="70000" contrast="-70000"/>
            <a:extLst>
              <a:ext uri="{BEBA8EAE-BF5A-486C-A8C5-ECC9F3942E4B}">
                <a14:imgProps xmlns:a14="http://schemas.microsoft.com/office/drawing/2010/main">
                  <a14:imgLayer r:embed="rId6">
                    <a14:imgEffect>
                      <a14:colorTemperature colorTemp="1500"/>
                    </a14:imgEffect>
                    <a14:imgEffect>
                      <a14:saturation sat="0"/>
                    </a14:imgEffect>
                  </a14:imgLayer>
                </a14:imgProps>
              </a:ext>
            </a:extLst>
          </a:blip>
          <a:stretch>
            <a:fillRect/>
          </a:stretch>
        </p:blipFill>
        <p:spPr>
          <a:xfrm>
            <a:off x="4874592" y="2991401"/>
            <a:ext cx="535811" cy="535811"/>
          </a:xfrm>
          <a:prstGeom prst="rect">
            <a:avLst/>
          </a:prstGeom>
        </p:spPr>
      </p:pic>
      <p:pic>
        <p:nvPicPr>
          <p:cNvPr id="50" name="Imagen 49"/>
          <p:cNvPicPr>
            <a:picLocks noChangeAspect="1"/>
          </p:cNvPicPr>
          <p:nvPr/>
        </p:nvPicPr>
        <p:blipFill>
          <a:blip r:embed="rId7">
            <a:lum bright="70000" contrast="-70000"/>
            <a:extLst>
              <a:ext uri="{BEBA8EAE-BF5A-486C-A8C5-ECC9F3942E4B}">
                <a14:imgProps xmlns:a14="http://schemas.microsoft.com/office/drawing/2010/main">
                  <a14:imgLayer r:embed="rId8">
                    <a14:imgEffect>
                      <a14:colorTemperature colorTemp="1500"/>
                    </a14:imgEffect>
                    <a14:imgEffect>
                      <a14:saturation sat="0"/>
                    </a14:imgEffect>
                  </a14:imgLayer>
                </a14:imgProps>
              </a:ext>
            </a:extLst>
          </a:blip>
          <a:stretch>
            <a:fillRect/>
          </a:stretch>
        </p:blipFill>
        <p:spPr>
          <a:xfrm>
            <a:off x="4842839" y="4049377"/>
            <a:ext cx="592711" cy="592711"/>
          </a:xfrm>
          <a:prstGeom prst="rect">
            <a:avLst/>
          </a:prstGeom>
        </p:spPr>
      </p:pic>
      <p:pic>
        <p:nvPicPr>
          <p:cNvPr id="51" name="Imagen 50"/>
          <p:cNvPicPr>
            <a:picLocks noChangeAspect="1"/>
          </p:cNvPicPr>
          <p:nvPr/>
        </p:nvPicPr>
        <p:blipFill>
          <a:blip r:embed="rId9">
            <a:lum bright="70000" contrast="-70000"/>
            <a:extLst>
              <a:ext uri="{BEBA8EAE-BF5A-486C-A8C5-ECC9F3942E4B}">
                <a14:imgProps xmlns:a14="http://schemas.microsoft.com/office/drawing/2010/main">
                  <a14:imgLayer r:embed="rId10">
                    <a14:imgEffect>
                      <a14:colorTemperature colorTemp="1500"/>
                    </a14:imgEffect>
                    <a14:imgEffect>
                      <a14:saturation sat="0"/>
                    </a14:imgEffect>
                  </a14:imgLayer>
                </a14:imgProps>
              </a:ext>
            </a:extLst>
          </a:blip>
          <a:stretch>
            <a:fillRect/>
          </a:stretch>
        </p:blipFill>
        <p:spPr>
          <a:xfrm>
            <a:off x="761433" y="2966692"/>
            <a:ext cx="552284" cy="552284"/>
          </a:xfrm>
          <a:prstGeom prst="rect">
            <a:avLst/>
          </a:prstGeom>
        </p:spPr>
      </p:pic>
      <p:pic>
        <p:nvPicPr>
          <p:cNvPr id="52" name="Imagen 51"/>
          <p:cNvPicPr>
            <a:picLocks noChangeAspect="1"/>
          </p:cNvPicPr>
          <p:nvPr/>
        </p:nvPicPr>
        <p:blipFill>
          <a:blip r:embed="rId11">
            <a:lum bright="70000" contrast="-70000"/>
            <a:extLst>
              <a:ext uri="{BEBA8EAE-BF5A-486C-A8C5-ECC9F3942E4B}">
                <a14:imgProps xmlns:a14="http://schemas.microsoft.com/office/drawing/2010/main">
                  <a14:imgLayer r:embed="rId12">
                    <a14:imgEffect>
                      <a14:colorTemperature colorTemp="1500"/>
                    </a14:imgEffect>
                    <a14:imgEffect>
                      <a14:saturation sat="0"/>
                    </a14:imgEffect>
                  </a14:imgLayer>
                </a14:imgProps>
              </a:ext>
            </a:extLst>
          </a:blip>
          <a:stretch>
            <a:fillRect/>
          </a:stretch>
        </p:blipFill>
        <p:spPr>
          <a:xfrm>
            <a:off x="742163" y="4030064"/>
            <a:ext cx="626213" cy="626213"/>
          </a:xfrm>
          <a:prstGeom prst="rect">
            <a:avLst/>
          </a:prstGeom>
        </p:spPr>
      </p:pic>
      <p:pic>
        <p:nvPicPr>
          <p:cNvPr id="53" name="Imagen 52"/>
          <p:cNvPicPr>
            <a:picLocks noChangeAspect="1"/>
          </p:cNvPicPr>
          <p:nvPr/>
        </p:nvPicPr>
        <p:blipFill>
          <a:blip r:embed="rId13">
            <a:lum bright="70000" contrast="-70000"/>
            <a:extLst>
              <a:ext uri="{BEBA8EAE-BF5A-486C-A8C5-ECC9F3942E4B}">
                <a14:imgProps xmlns:a14="http://schemas.microsoft.com/office/drawing/2010/main">
                  <a14:imgLayer r:embed="rId14">
                    <a14:imgEffect>
                      <a14:colorTemperature colorTemp="1500"/>
                    </a14:imgEffect>
                    <a14:imgEffect>
                      <a14:saturation sat="0"/>
                    </a14:imgEffect>
                  </a14:imgLayer>
                </a14:imgProps>
              </a:ext>
            </a:extLst>
          </a:blip>
          <a:stretch>
            <a:fillRect/>
          </a:stretch>
        </p:blipFill>
        <p:spPr>
          <a:xfrm>
            <a:off x="798800" y="1900740"/>
            <a:ext cx="549940" cy="549940"/>
          </a:xfrm>
          <a:prstGeom prst="rect">
            <a:avLst/>
          </a:prstGeom>
        </p:spPr>
      </p:pic>
    </p:spTree>
    <p:extLst>
      <p:ext uri="{BB962C8B-B14F-4D97-AF65-F5344CB8AC3E}">
        <p14:creationId xmlns:p14="http://schemas.microsoft.com/office/powerpoint/2010/main" val="19181824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58C2497F-5132-3C49-B314-01229B79DDF8}"/>
              </a:ext>
            </a:extLst>
          </p:cNvPr>
          <p:cNvSpPr/>
          <p:nvPr/>
        </p:nvSpPr>
        <p:spPr>
          <a:xfrm>
            <a:off x="1331834" y="1424048"/>
            <a:ext cx="3069696" cy="215444"/>
          </a:xfrm>
          <a:prstGeom prst="rect">
            <a:avLst/>
          </a:prstGeom>
        </p:spPr>
        <p:txBody>
          <a:bodyPr wrap="square" lIns="0" tIns="0" rIns="0" bIns="0" anchor="ctr">
            <a:spAutoFit/>
          </a:bodyPr>
          <a:lstStyle/>
          <a:p>
            <a:pPr lvl="0"/>
            <a:r>
              <a:rPr lang="es-ES" sz="1400">
                <a:latin typeface="Calibri"/>
                <a:cs typeface="Calibri"/>
              </a:rPr>
              <a:t>Contar con los objetivos y estrategias</a:t>
            </a:r>
            <a:endParaRPr lang="es-PE" sz="1400" dirty="0">
              <a:latin typeface="Calibri"/>
              <a:cs typeface="Calibri"/>
            </a:endParaRPr>
          </a:p>
        </p:txBody>
      </p:sp>
      <p:sp>
        <p:nvSpPr>
          <p:cNvPr id="3" name="Rectángulo 2">
            <a:extLst>
              <a:ext uri="{FF2B5EF4-FFF2-40B4-BE49-F238E27FC236}">
                <a16:creationId xmlns:a16="http://schemas.microsoft.com/office/drawing/2014/main" id="{CCBB0148-AAD3-B348-9175-D0C4EF03EDD5}"/>
              </a:ext>
            </a:extLst>
          </p:cNvPr>
          <p:cNvSpPr/>
          <p:nvPr/>
        </p:nvSpPr>
        <p:spPr>
          <a:xfrm>
            <a:off x="503238" y="1365097"/>
            <a:ext cx="400819" cy="369332"/>
          </a:xfrm>
          <a:prstGeom prst="rect">
            <a:avLst/>
          </a:prstGeom>
          <a:noFill/>
        </p:spPr>
        <p:txBody>
          <a:bodyPr wrap="square" lIns="0" tIns="0" rIns="0" bIns="0" anchor="ctr">
            <a:spAutoFit/>
          </a:bodyPr>
          <a:lstStyle/>
          <a:p>
            <a:pPr algn="r"/>
            <a:r>
              <a:rPr lang="es-ES" sz="2400" b="1" dirty="0">
                <a:solidFill>
                  <a:srgbClr val="01B1C3"/>
                </a:solidFill>
                <a:latin typeface="Calibri" charset="0"/>
                <a:ea typeface="Calibri" charset="0"/>
                <a:cs typeface="Calibri" charset="0"/>
              </a:rPr>
              <a:t>01</a:t>
            </a:r>
            <a:endParaRPr lang="es-PE" sz="2400" b="1" dirty="0">
              <a:solidFill>
                <a:srgbClr val="01B1C3"/>
              </a:solidFill>
              <a:latin typeface="Calibri" charset="0"/>
              <a:ea typeface="Calibri" charset="0"/>
              <a:cs typeface="Calibri" charset="0"/>
            </a:endParaRPr>
          </a:p>
        </p:txBody>
      </p:sp>
      <p:cxnSp>
        <p:nvCxnSpPr>
          <p:cNvPr id="4" name="Conector recto 3">
            <a:extLst>
              <a:ext uri="{FF2B5EF4-FFF2-40B4-BE49-F238E27FC236}">
                <a16:creationId xmlns:a16="http://schemas.microsoft.com/office/drawing/2014/main" id="{926FD683-657C-8E42-87F8-F665F56B1EF5}"/>
              </a:ext>
            </a:extLst>
          </p:cNvPr>
          <p:cNvCxnSpPr>
            <a:cxnSpLocks/>
            <a:endCxn id="54" idx="0"/>
          </p:cNvCxnSpPr>
          <p:nvPr/>
        </p:nvCxnSpPr>
        <p:spPr>
          <a:xfrm>
            <a:off x="1113384" y="1491013"/>
            <a:ext cx="0" cy="3451842"/>
          </a:xfrm>
          <a:prstGeom prst="line">
            <a:avLst/>
          </a:prstGeom>
          <a:ln>
            <a:solidFill>
              <a:srgbClr val="01B1C3"/>
            </a:solidFill>
          </a:ln>
        </p:spPr>
        <p:style>
          <a:lnRef idx="1">
            <a:schemeClr val="accent1"/>
          </a:lnRef>
          <a:fillRef idx="0">
            <a:schemeClr val="accent1"/>
          </a:fillRef>
          <a:effectRef idx="0">
            <a:schemeClr val="accent1"/>
          </a:effectRef>
          <a:fontRef idx="minor">
            <a:schemeClr val="tx1"/>
          </a:fontRef>
        </p:style>
      </p:cxnSp>
      <p:grpSp>
        <p:nvGrpSpPr>
          <p:cNvPr id="5" name="Agrupar 29">
            <a:extLst>
              <a:ext uri="{FF2B5EF4-FFF2-40B4-BE49-F238E27FC236}">
                <a16:creationId xmlns:a16="http://schemas.microsoft.com/office/drawing/2014/main" id="{A8E96208-E872-B640-9CB2-85A5D25C1500}"/>
              </a:ext>
            </a:extLst>
          </p:cNvPr>
          <p:cNvGrpSpPr/>
          <p:nvPr/>
        </p:nvGrpSpPr>
        <p:grpSpPr>
          <a:xfrm>
            <a:off x="1042988" y="1469136"/>
            <a:ext cx="140792" cy="140258"/>
            <a:chOff x="3427964" y="2244682"/>
            <a:chExt cx="225891" cy="225034"/>
          </a:xfrm>
        </p:grpSpPr>
        <p:sp>
          <p:nvSpPr>
            <p:cNvPr id="6" name="Elipse 5">
              <a:extLst>
                <a:ext uri="{FF2B5EF4-FFF2-40B4-BE49-F238E27FC236}">
                  <a16:creationId xmlns:a16="http://schemas.microsoft.com/office/drawing/2014/main" id="{8E43925F-0F40-F742-9D11-81137A041A5A}"/>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Elipse 6">
              <a:extLst>
                <a:ext uri="{FF2B5EF4-FFF2-40B4-BE49-F238E27FC236}">
                  <a16:creationId xmlns:a16="http://schemas.microsoft.com/office/drawing/2014/main" id="{9FCF1065-0289-8747-9EB2-8C0AE963FF1B}"/>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8" name="object 7"/>
          <p:cNvSpPr txBox="1"/>
          <p:nvPr/>
        </p:nvSpPr>
        <p:spPr>
          <a:xfrm>
            <a:off x="506413" y="915988"/>
            <a:ext cx="8102216" cy="246221"/>
          </a:xfrm>
          <a:prstGeom prst="rect">
            <a:avLst/>
          </a:prstGeom>
        </p:spPr>
        <p:txBody>
          <a:bodyPr vert="horz" wrap="square" lIns="0" tIns="0" rIns="0" bIns="0" rtlCol="0">
            <a:spAutoFit/>
          </a:bodyPr>
          <a:lstStyle/>
          <a:p>
            <a:r>
              <a:rPr lang="en-US" sz="1600" b="1" dirty="0">
                <a:latin typeface="Calibri" charset="0"/>
                <a:ea typeface="Calibri" charset="0"/>
                <a:cs typeface="Calibri" charset="0"/>
              </a:rPr>
              <a:t>METODOLOGÍA PARA ESTABLECER INDICADORES</a:t>
            </a:r>
          </a:p>
        </p:txBody>
      </p:sp>
      <p:sp>
        <p:nvSpPr>
          <p:cNvPr id="10" name="Rectángulo 9">
            <a:extLst>
              <a:ext uri="{FF2B5EF4-FFF2-40B4-BE49-F238E27FC236}">
                <a16:creationId xmlns:a16="http://schemas.microsoft.com/office/drawing/2014/main" id="{58C2497F-5132-3C49-B314-01229B79DDF8}"/>
              </a:ext>
            </a:extLst>
          </p:cNvPr>
          <p:cNvSpPr/>
          <p:nvPr/>
        </p:nvSpPr>
        <p:spPr>
          <a:xfrm>
            <a:off x="1331834" y="1857791"/>
            <a:ext cx="3069696" cy="215444"/>
          </a:xfrm>
          <a:prstGeom prst="rect">
            <a:avLst/>
          </a:prstGeom>
        </p:spPr>
        <p:txBody>
          <a:bodyPr wrap="square" lIns="0" tIns="0" rIns="0" bIns="0" anchor="ctr">
            <a:spAutoFit/>
          </a:bodyPr>
          <a:lstStyle/>
          <a:p>
            <a:r>
              <a:rPr lang="es-ES" sz="1400" dirty="0">
                <a:latin typeface="Calibri"/>
                <a:cs typeface="Calibri"/>
              </a:rPr>
              <a:t>Identificar factores críticos de éxito</a:t>
            </a:r>
            <a:endParaRPr lang="es-PE" sz="1400" dirty="0">
              <a:latin typeface="Calibri"/>
              <a:cs typeface="Calibri"/>
            </a:endParaRPr>
          </a:p>
        </p:txBody>
      </p:sp>
      <p:sp>
        <p:nvSpPr>
          <p:cNvPr id="11" name="Rectángulo 10">
            <a:extLst>
              <a:ext uri="{FF2B5EF4-FFF2-40B4-BE49-F238E27FC236}">
                <a16:creationId xmlns:a16="http://schemas.microsoft.com/office/drawing/2014/main" id="{CCBB0148-AAD3-B348-9175-D0C4EF03EDD5}"/>
              </a:ext>
            </a:extLst>
          </p:cNvPr>
          <p:cNvSpPr/>
          <p:nvPr/>
        </p:nvSpPr>
        <p:spPr>
          <a:xfrm>
            <a:off x="503238" y="1798840"/>
            <a:ext cx="400819" cy="369332"/>
          </a:xfrm>
          <a:prstGeom prst="rect">
            <a:avLst/>
          </a:prstGeom>
          <a:noFill/>
        </p:spPr>
        <p:txBody>
          <a:bodyPr wrap="square" lIns="0" tIns="0" rIns="0" bIns="0" anchor="ctr">
            <a:spAutoFit/>
          </a:bodyPr>
          <a:lstStyle/>
          <a:p>
            <a:pPr algn="r"/>
            <a:r>
              <a:rPr lang="es-ES" sz="2400" b="1" dirty="0">
                <a:solidFill>
                  <a:srgbClr val="01B1C3"/>
                </a:solidFill>
                <a:latin typeface="Calibri" charset="0"/>
                <a:ea typeface="Calibri" charset="0"/>
                <a:cs typeface="Calibri" charset="0"/>
              </a:rPr>
              <a:t>02</a:t>
            </a:r>
            <a:endParaRPr lang="es-PE" sz="2400" b="1" dirty="0">
              <a:solidFill>
                <a:srgbClr val="01B1C3"/>
              </a:solidFill>
              <a:latin typeface="Calibri" charset="0"/>
              <a:ea typeface="Calibri" charset="0"/>
              <a:cs typeface="Calibri" charset="0"/>
            </a:endParaRPr>
          </a:p>
        </p:txBody>
      </p:sp>
      <p:grpSp>
        <p:nvGrpSpPr>
          <p:cNvPr id="12" name="Agrupar 29">
            <a:extLst>
              <a:ext uri="{FF2B5EF4-FFF2-40B4-BE49-F238E27FC236}">
                <a16:creationId xmlns:a16="http://schemas.microsoft.com/office/drawing/2014/main" id="{A8E96208-E872-B640-9CB2-85A5D25C1500}"/>
              </a:ext>
            </a:extLst>
          </p:cNvPr>
          <p:cNvGrpSpPr/>
          <p:nvPr/>
        </p:nvGrpSpPr>
        <p:grpSpPr>
          <a:xfrm>
            <a:off x="1042988" y="1902879"/>
            <a:ext cx="140792" cy="140258"/>
            <a:chOff x="3427964" y="2244682"/>
            <a:chExt cx="225891" cy="225034"/>
          </a:xfrm>
        </p:grpSpPr>
        <p:sp>
          <p:nvSpPr>
            <p:cNvPr id="13" name="Elipse 12">
              <a:extLst>
                <a:ext uri="{FF2B5EF4-FFF2-40B4-BE49-F238E27FC236}">
                  <a16:creationId xmlns:a16="http://schemas.microsoft.com/office/drawing/2014/main" id="{8E43925F-0F40-F742-9D11-81137A041A5A}"/>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Elipse 13">
              <a:extLst>
                <a:ext uri="{FF2B5EF4-FFF2-40B4-BE49-F238E27FC236}">
                  <a16:creationId xmlns:a16="http://schemas.microsoft.com/office/drawing/2014/main" id="{9FCF1065-0289-8747-9EB2-8C0AE963FF1B}"/>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15" name="Rectángulo 14">
            <a:extLst>
              <a:ext uri="{FF2B5EF4-FFF2-40B4-BE49-F238E27FC236}">
                <a16:creationId xmlns:a16="http://schemas.microsoft.com/office/drawing/2014/main" id="{58C2497F-5132-3C49-B314-01229B79DDF8}"/>
              </a:ext>
            </a:extLst>
          </p:cNvPr>
          <p:cNvSpPr/>
          <p:nvPr/>
        </p:nvSpPr>
        <p:spPr>
          <a:xfrm>
            <a:off x="1331834" y="2302519"/>
            <a:ext cx="4113436" cy="215444"/>
          </a:xfrm>
          <a:prstGeom prst="rect">
            <a:avLst/>
          </a:prstGeom>
        </p:spPr>
        <p:txBody>
          <a:bodyPr wrap="square" lIns="0" tIns="0" rIns="0" bIns="0" anchor="ctr">
            <a:spAutoFit/>
          </a:bodyPr>
          <a:lstStyle/>
          <a:p>
            <a:pPr lvl="0"/>
            <a:r>
              <a:rPr lang="es-ES" sz="1400" dirty="0">
                <a:latin typeface="Calibri"/>
                <a:cs typeface="Calibri"/>
              </a:rPr>
              <a:t>Establecer indicadores para cada factor crítico de éxito</a:t>
            </a:r>
          </a:p>
        </p:txBody>
      </p:sp>
      <p:sp>
        <p:nvSpPr>
          <p:cNvPr id="16" name="Rectángulo 15">
            <a:extLst>
              <a:ext uri="{FF2B5EF4-FFF2-40B4-BE49-F238E27FC236}">
                <a16:creationId xmlns:a16="http://schemas.microsoft.com/office/drawing/2014/main" id="{CCBB0148-AAD3-B348-9175-D0C4EF03EDD5}"/>
              </a:ext>
            </a:extLst>
          </p:cNvPr>
          <p:cNvSpPr/>
          <p:nvPr/>
        </p:nvSpPr>
        <p:spPr>
          <a:xfrm>
            <a:off x="503238" y="2243568"/>
            <a:ext cx="400819" cy="369332"/>
          </a:xfrm>
          <a:prstGeom prst="rect">
            <a:avLst/>
          </a:prstGeom>
          <a:noFill/>
        </p:spPr>
        <p:txBody>
          <a:bodyPr wrap="square" lIns="0" tIns="0" rIns="0" bIns="0" anchor="ctr">
            <a:spAutoFit/>
          </a:bodyPr>
          <a:lstStyle/>
          <a:p>
            <a:pPr algn="r"/>
            <a:r>
              <a:rPr lang="es-ES" sz="2400" b="1" dirty="0">
                <a:solidFill>
                  <a:srgbClr val="01B1C3"/>
                </a:solidFill>
                <a:latin typeface="Calibri" charset="0"/>
                <a:ea typeface="Calibri" charset="0"/>
                <a:cs typeface="Calibri" charset="0"/>
              </a:rPr>
              <a:t>03</a:t>
            </a:r>
            <a:endParaRPr lang="es-PE" sz="2400" b="1" dirty="0">
              <a:solidFill>
                <a:srgbClr val="01B1C3"/>
              </a:solidFill>
              <a:latin typeface="Calibri" charset="0"/>
              <a:ea typeface="Calibri" charset="0"/>
              <a:cs typeface="Calibri" charset="0"/>
            </a:endParaRPr>
          </a:p>
        </p:txBody>
      </p:sp>
      <p:grpSp>
        <p:nvGrpSpPr>
          <p:cNvPr id="17" name="Agrupar 29">
            <a:extLst>
              <a:ext uri="{FF2B5EF4-FFF2-40B4-BE49-F238E27FC236}">
                <a16:creationId xmlns:a16="http://schemas.microsoft.com/office/drawing/2014/main" id="{A8E96208-E872-B640-9CB2-85A5D25C1500}"/>
              </a:ext>
            </a:extLst>
          </p:cNvPr>
          <p:cNvGrpSpPr/>
          <p:nvPr/>
        </p:nvGrpSpPr>
        <p:grpSpPr>
          <a:xfrm>
            <a:off x="1042988" y="2347607"/>
            <a:ext cx="140792" cy="140258"/>
            <a:chOff x="3427964" y="2244682"/>
            <a:chExt cx="225891" cy="225034"/>
          </a:xfrm>
        </p:grpSpPr>
        <p:sp>
          <p:nvSpPr>
            <p:cNvPr id="18" name="Elipse 17">
              <a:extLst>
                <a:ext uri="{FF2B5EF4-FFF2-40B4-BE49-F238E27FC236}">
                  <a16:creationId xmlns:a16="http://schemas.microsoft.com/office/drawing/2014/main" id="{8E43925F-0F40-F742-9D11-81137A041A5A}"/>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Elipse 18">
              <a:extLst>
                <a:ext uri="{FF2B5EF4-FFF2-40B4-BE49-F238E27FC236}">
                  <a16:creationId xmlns:a16="http://schemas.microsoft.com/office/drawing/2014/main" id="{9FCF1065-0289-8747-9EB2-8C0AE963FF1B}"/>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20" name="Rectángulo 19">
            <a:extLst>
              <a:ext uri="{FF2B5EF4-FFF2-40B4-BE49-F238E27FC236}">
                <a16:creationId xmlns:a16="http://schemas.microsoft.com/office/drawing/2014/main" id="{58C2497F-5132-3C49-B314-01229B79DDF8}"/>
              </a:ext>
            </a:extLst>
          </p:cNvPr>
          <p:cNvSpPr/>
          <p:nvPr/>
        </p:nvSpPr>
        <p:spPr>
          <a:xfrm>
            <a:off x="1331834" y="2730452"/>
            <a:ext cx="4986562" cy="215444"/>
          </a:xfrm>
          <a:prstGeom prst="rect">
            <a:avLst/>
          </a:prstGeom>
        </p:spPr>
        <p:txBody>
          <a:bodyPr wrap="square" lIns="0" tIns="0" rIns="0" bIns="0" anchor="ctr">
            <a:spAutoFit/>
          </a:bodyPr>
          <a:lstStyle/>
          <a:p>
            <a:pPr lvl="0"/>
            <a:r>
              <a:rPr lang="es-ES" sz="1400" dirty="0">
                <a:latin typeface="Calibri"/>
                <a:cs typeface="Calibri"/>
              </a:rPr>
              <a:t>Determinar para cada indicador: estado, umbral y rango de gestión</a:t>
            </a:r>
          </a:p>
        </p:txBody>
      </p:sp>
      <p:sp>
        <p:nvSpPr>
          <p:cNvPr id="21" name="Rectángulo 20">
            <a:extLst>
              <a:ext uri="{FF2B5EF4-FFF2-40B4-BE49-F238E27FC236}">
                <a16:creationId xmlns:a16="http://schemas.microsoft.com/office/drawing/2014/main" id="{CCBB0148-AAD3-B348-9175-D0C4EF03EDD5}"/>
              </a:ext>
            </a:extLst>
          </p:cNvPr>
          <p:cNvSpPr/>
          <p:nvPr/>
        </p:nvSpPr>
        <p:spPr>
          <a:xfrm>
            <a:off x="503238" y="2679027"/>
            <a:ext cx="400819" cy="369332"/>
          </a:xfrm>
          <a:prstGeom prst="rect">
            <a:avLst/>
          </a:prstGeom>
          <a:noFill/>
        </p:spPr>
        <p:txBody>
          <a:bodyPr wrap="square" lIns="0" tIns="0" rIns="0" bIns="0" anchor="ctr">
            <a:spAutoFit/>
          </a:bodyPr>
          <a:lstStyle/>
          <a:p>
            <a:pPr algn="r"/>
            <a:r>
              <a:rPr lang="es-ES" sz="2400" b="1" dirty="0">
                <a:solidFill>
                  <a:srgbClr val="01B1C3"/>
                </a:solidFill>
                <a:latin typeface="Calibri" charset="0"/>
                <a:ea typeface="Calibri" charset="0"/>
                <a:cs typeface="Calibri" charset="0"/>
              </a:rPr>
              <a:t>04</a:t>
            </a:r>
            <a:endParaRPr lang="es-PE" sz="2400" b="1" dirty="0">
              <a:solidFill>
                <a:srgbClr val="01B1C3"/>
              </a:solidFill>
              <a:latin typeface="Calibri" charset="0"/>
              <a:ea typeface="Calibri" charset="0"/>
              <a:cs typeface="Calibri" charset="0"/>
            </a:endParaRPr>
          </a:p>
        </p:txBody>
      </p:sp>
      <p:grpSp>
        <p:nvGrpSpPr>
          <p:cNvPr id="22" name="Agrupar 29">
            <a:extLst>
              <a:ext uri="{FF2B5EF4-FFF2-40B4-BE49-F238E27FC236}">
                <a16:creationId xmlns:a16="http://schemas.microsoft.com/office/drawing/2014/main" id="{A8E96208-E872-B640-9CB2-85A5D25C1500}"/>
              </a:ext>
            </a:extLst>
          </p:cNvPr>
          <p:cNvGrpSpPr/>
          <p:nvPr/>
        </p:nvGrpSpPr>
        <p:grpSpPr>
          <a:xfrm>
            <a:off x="1042988" y="2784476"/>
            <a:ext cx="140792" cy="140258"/>
            <a:chOff x="3427964" y="2244682"/>
            <a:chExt cx="225891" cy="225034"/>
          </a:xfrm>
        </p:grpSpPr>
        <p:sp>
          <p:nvSpPr>
            <p:cNvPr id="23" name="Elipse 22">
              <a:extLst>
                <a:ext uri="{FF2B5EF4-FFF2-40B4-BE49-F238E27FC236}">
                  <a16:creationId xmlns:a16="http://schemas.microsoft.com/office/drawing/2014/main" id="{8E43925F-0F40-F742-9D11-81137A041A5A}"/>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Elipse 23">
              <a:extLst>
                <a:ext uri="{FF2B5EF4-FFF2-40B4-BE49-F238E27FC236}">
                  <a16:creationId xmlns:a16="http://schemas.microsoft.com/office/drawing/2014/main" id="{9FCF1065-0289-8747-9EB2-8C0AE963FF1B}"/>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25" name="Rectángulo 24">
            <a:extLst>
              <a:ext uri="{FF2B5EF4-FFF2-40B4-BE49-F238E27FC236}">
                <a16:creationId xmlns:a16="http://schemas.microsoft.com/office/drawing/2014/main" id="{58C2497F-5132-3C49-B314-01229B79DDF8}"/>
              </a:ext>
            </a:extLst>
          </p:cNvPr>
          <p:cNvSpPr/>
          <p:nvPr/>
        </p:nvSpPr>
        <p:spPr>
          <a:xfrm>
            <a:off x="1331834" y="3168235"/>
            <a:ext cx="4986562" cy="215444"/>
          </a:xfrm>
          <a:prstGeom prst="rect">
            <a:avLst/>
          </a:prstGeom>
        </p:spPr>
        <p:txBody>
          <a:bodyPr wrap="square" lIns="0" tIns="0" rIns="0" bIns="0" anchor="ctr">
            <a:spAutoFit/>
          </a:bodyPr>
          <a:lstStyle/>
          <a:p>
            <a:pPr lvl="0"/>
            <a:r>
              <a:rPr lang="es-ES" sz="1400" dirty="0">
                <a:latin typeface="Calibri"/>
                <a:cs typeface="Calibri"/>
              </a:rPr>
              <a:t>Diseñar la medición</a:t>
            </a:r>
          </a:p>
        </p:txBody>
      </p:sp>
      <p:sp>
        <p:nvSpPr>
          <p:cNvPr id="26" name="Rectángulo 25">
            <a:extLst>
              <a:ext uri="{FF2B5EF4-FFF2-40B4-BE49-F238E27FC236}">
                <a16:creationId xmlns:a16="http://schemas.microsoft.com/office/drawing/2014/main" id="{CCBB0148-AAD3-B348-9175-D0C4EF03EDD5}"/>
              </a:ext>
            </a:extLst>
          </p:cNvPr>
          <p:cNvSpPr/>
          <p:nvPr/>
        </p:nvSpPr>
        <p:spPr>
          <a:xfrm>
            <a:off x="503238" y="3116810"/>
            <a:ext cx="400819" cy="369332"/>
          </a:xfrm>
          <a:prstGeom prst="rect">
            <a:avLst/>
          </a:prstGeom>
          <a:noFill/>
        </p:spPr>
        <p:txBody>
          <a:bodyPr wrap="square" lIns="0" tIns="0" rIns="0" bIns="0" anchor="ctr">
            <a:spAutoFit/>
          </a:bodyPr>
          <a:lstStyle/>
          <a:p>
            <a:pPr algn="r"/>
            <a:r>
              <a:rPr lang="es-ES" sz="2400" b="1" dirty="0">
                <a:solidFill>
                  <a:srgbClr val="01B1C3"/>
                </a:solidFill>
                <a:latin typeface="Calibri" charset="0"/>
                <a:ea typeface="Calibri" charset="0"/>
                <a:cs typeface="Calibri" charset="0"/>
              </a:rPr>
              <a:t>05</a:t>
            </a:r>
            <a:endParaRPr lang="es-PE" sz="2400" b="1" dirty="0">
              <a:solidFill>
                <a:srgbClr val="01B1C3"/>
              </a:solidFill>
              <a:latin typeface="Calibri" charset="0"/>
              <a:ea typeface="Calibri" charset="0"/>
              <a:cs typeface="Calibri" charset="0"/>
            </a:endParaRPr>
          </a:p>
        </p:txBody>
      </p:sp>
      <p:grpSp>
        <p:nvGrpSpPr>
          <p:cNvPr id="27" name="Agrupar 29">
            <a:extLst>
              <a:ext uri="{FF2B5EF4-FFF2-40B4-BE49-F238E27FC236}">
                <a16:creationId xmlns:a16="http://schemas.microsoft.com/office/drawing/2014/main" id="{A8E96208-E872-B640-9CB2-85A5D25C1500}"/>
              </a:ext>
            </a:extLst>
          </p:cNvPr>
          <p:cNvGrpSpPr/>
          <p:nvPr/>
        </p:nvGrpSpPr>
        <p:grpSpPr>
          <a:xfrm>
            <a:off x="1042988" y="3222259"/>
            <a:ext cx="140792" cy="140258"/>
            <a:chOff x="3427964" y="2244682"/>
            <a:chExt cx="225891" cy="225034"/>
          </a:xfrm>
        </p:grpSpPr>
        <p:sp>
          <p:nvSpPr>
            <p:cNvPr id="28" name="Elipse 27">
              <a:extLst>
                <a:ext uri="{FF2B5EF4-FFF2-40B4-BE49-F238E27FC236}">
                  <a16:creationId xmlns:a16="http://schemas.microsoft.com/office/drawing/2014/main" id="{8E43925F-0F40-F742-9D11-81137A041A5A}"/>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9" name="Elipse 28">
              <a:extLst>
                <a:ext uri="{FF2B5EF4-FFF2-40B4-BE49-F238E27FC236}">
                  <a16:creationId xmlns:a16="http://schemas.microsoft.com/office/drawing/2014/main" id="{9FCF1065-0289-8747-9EB2-8C0AE963FF1B}"/>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30" name="Rectángulo 29">
            <a:extLst>
              <a:ext uri="{FF2B5EF4-FFF2-40B4-BE49-F238E27FC236}">
                <a16:creationId xmlns:a16="http://schemas.microsoft.com/office/drawing/2014/main" id="{58C2497F-5132-3C49-B314-01229B79DDF8}"/>
              </a:ext>
            </a:extLst>
          </p:cNvPr>
          <p:cNvSpPr/>
          <p:nvPr/>
        </p:nvSpPr>
        <p:spPr>
          <a:xfrm>
            <a:off x="1331834" y="3600492"/>
            <a:ext cx="4986562" cy="215444"/>
          </a:xfrm>
          <a:prstGeom prst="rect">
            <a:avLst/>
          </a:prstGeom>
        </p:spPr>
        <p:txBody>
          <a:bodyPr wrap="square" lIns="0" tIns="0" rIns="0" bIns="0" anchor="ctr">
            <a:spAutoFit/>
          </a:bodyPr>
          <a:lstStyle/>
          <a:p>
            <a:pPr lvl="0"/>
            <a:r>
              <a:rPr lang="es-ES" sz="1400" dirty="0">
                <a:latin typeface="Calibri"/>
                <a:cs typeface="Calibri"/>
              </a:rPr>
              <a:t>Determinar y asignar recursos</a:t>
            </a:r>
          </a:p>
        </p:txBody>
      </p:sp>
      <p:sp>
        <p:nvSpPr>
          <p:cNvPr id="31" name="Rectángulo 30">
            <a:extLst>
              <a:ext uri="{FF2B5EF4-FFF2-40B4-BE49-F238E27FC236}">
                <a16:creationId xmlns:a16="http://schemas.microsoft.com/office/drawing/2014/main" id="{CCBB0148-AAD3-B348-9175-D0C4EF03EDD5}"/>
              </a:ext>
            </a:extLst>
          </p:cNvPr>
          <p:cNvSpPr/>
          <p:nvPr/>
        </p:nvSpPr>
        <p:spPr>
          <a:xfrm>
            <a:off x="503238" y="3549067"/>
            <a:ext cx="400819" cy="369332"/>
          </a:xfrm>
          <a:prstGeom prst="rect">
            <a:avLst/>
          </a:prstGeom>
          <a:noFill/>
        </p:spPr>
        <p:txBody>
          <a:bodyPr wrap="square" lIns="0" tIns="0" rIns="0" bIns="0" anchor="ctr">
            <a:spAutoFit/>
          </a:bodyPr>
          <a:lstStyle/>
          <a:p>
            <a:pPr algn="r"/>
            <a:r>
              <a:rPr lang="es-ES" sz="2400" b="1" dirty="0">
                <a:solidFill>
                  <a:srgbClr val="01B1C3"/>
                </a:solidFill>
                <a:latin typeface="Calibri" charset="0"/>
                <a:ea typeface="Calibri" charset="0"/>
                <a:cs typeface="Calibri" charset="0"/>
              </a:rPr>
              <a:t>06</a:t>
            </a:r>
            <a:endParaRPr lang="es-PE" sz="2400" b="1" dirty="0">
              <a:solidFill>
                <a:srgbClr val="01B1C3"/>
              </a:solidFill>
              <a:latin typeface="Calibri" charset="0"/>
              <a:ea typeface="Calibri" charset="0"/>
              <a:cs typeface="Calibri" charset="0"/>
            </a:endParaRPr>
          </a:p>
        </p:txBody>
      </p:sp>
      <p:grpSp>
        <p:nvGrpSpPr>
          <p:cNvPr id="32" name="Agrupar 29">
            <a:extLst>
              <a:ext uri="{FF2B5EF4-FFF2-40B4-BE49-F238E27FC236}">
                <a16:creationId xmlns:a16="http://schemas.microsoft.com/office/drawing/2014/main" id="{A8E96208-E872-B640-9CB2-85A5D25C1500}"/>
              </a:ext>
            </a:extLst>
          </p:cNvPr>
          <p:cNvGrpSpPr/>
          <p:nvPr/>
        </p:nvGrpSpPr>
        <p:grpSpPr>
          <a:xfrm>
            <a:off x="1042988" y="3654516"/>
            <a:ext cx="140792" cy="140258"/>
            <a:chOff x="3427964" y="2244682"/>
            <a:chExt cx="225891" cy="225034"/>
          </a:xfrm>
        </p:grpSpPr>
        <p:sp>
          <p:nvSpPr>
            <p:cNvPr id="33" name="Elipse 32">
              <a:extLst>
                <a:ext uri="{FF2B5EF4-FFF2-40B4-BE49-F238E27FC236}">
                  <a16:creationId xmlns:a16="http://schemas.microsoft.com/office/drawing/2014/main" id="{8E43925F-0F40-F742-9D11-81137A041A5A}"/>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4" name="Elipse 33">
              <a:extLst>
                <a:ext uri="{FF2B5EF4-FFF2-40B4-BE49-F238E27FC236}">
                  <a16:creationId xmlns:a16="http://schemas.microsoft.com/office/drawing/2014/main" id="{9FCF1065-0289-8747-9EB2-8C0AE963FF1B}"/>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41" name="Rectángulo 40">
            <a:extLst>
              <a:ext uri="{FF2B5EF4-FFF2-40B4-BE49-F238E27FC236}">
                <a16:creationId xmlns:a16="http://schemas.microsoft.com/office/drawing/2014/main" id="{58C2497F-5132-3C49-B314-01229B79DDF8}"/>
              </a:ext>
            </a:extLst>
          </p:cNvPr>
          <p:cNvSpPr/>
          <p:nvPr/>
        </p:nvSpPr>
        <p:spPr>
          <a:xfrm>
            <a:off x="1331834" y="4038167"/>
            <a:ext cx="4986562" cy="215444"/>
          </a:xfrm>
          <a:prstGeom prst="rect">
            <a:avLst/>
          </a:prstGeom>
        </p:spPr>
        <p:txBody>
          <a:bodyPr wrap="square" lIns="0" tIns="0" rIns="0" bIns="0" anchor="ctr">
            <a:spAutoFit/>
          </a:bodyPr>
          <a:lstStyle/>
          <a:p>
            <a:pPr lvl="0"/>
            <a:r>
              <a:rPr lang="es-ES" sz="1400" dirty="0">
                <a:latin typeface="Calibri"/>
                <a:cs typeface="Calibri"/>
              </a:rPr>
              <a:t>Medir, probar y ajustar el sistema de indicadores de gestión</a:t>
            </a:r>
          </a:p>
        </p:txBody>
      </p:sp>
      <p:sp>
        <p:nvSpPr>
          <p:cNvPr id="42" name="Rectángulo 41">
            <a:extLst>
              <a:ext uri="{FF2B5EF4-FFF2-40B4-BE49-F238E27FC236}">
                <a16:creationId xmlns:a16="http://schemas.microsoft.com/office/drawing/2014/main" id="{CCBB0148-AAD3-B348-9175-D0C4EF03EDD5}"/>
              </a:ext>
            </a:extLst>
          </p:cNvPr>
          <p:cNvSpPr/>
          <p:nvPr/>
        </p:nvSpPr>
        <p:spPr>
          <a:xfrm>
            <a:off x="503238" y="3986742"/>
            <a:ext cx="400819" cy="369332"/>
          </a:xfrm>
          <a:prstGeom prst="rect">
            <a:avLst/>
          </a:prstGeom>
          <a:noFill/>
        </p:spPr>
        <p:txBody>
          <a:bodyPr wrap="square" lIns="0" tIns="0" rIns="0" bIns="0" anchor="ctr">
            <a:spAutoFit/>
          </a:bodyPr>
          <a:lstStyle/>
          <a:p>
            <a:pPr algn="r"/>
            <a:r>
              <a:rPr lang="es-ES" sz="2400" b="1" dirty="0">
                <a:solidFill>
                  <a:srgbClr val="01B1C3"/>
                </a:solidFill>
                <a:latin typeface="Calibri" charset="0"/>
                <a:ea typeface="Calibri" charset="0"/>
                <a:cs typeface="Calibri" charset="0"/>
              </a:rPr>
              <a:t>07</a:t>
            </a:r>
            <a:endParaRPr lang="es-PE" sz="2400" b="1" dirty="0">
              <a:solidFill>
                <a:srgbClr val="01B1C3"/>
              </a:solidFill>
              <a:latin typeface="Calibri" charset="0"/>
              <a:ea typeface="Calibri" charset="0"/>
              <a:cs typeface="Calibri" charset="0"/>
            </a:endParaRPr>
          </a:p>
        </p:txBody>
      </p:sp>
      <p:grpSp>
        <p:nvGrpSpPr>
          <p:cNvPr id="43" name="Agrupar 29">
            <a:extLst>
              <a:ext uri="{FF2B5EF4-FFF2-40B4-BE49-F238E27FC236}">
                <a16:creationId xmlns:a16="http://schemas.microsoft.com/office/drawing/2014/main" id="{A8E96208-E872-B640-9CB2-85A5D25C1500}"/>
              </a:ext>
            </a:extLst>
          </p:cNvPr>
          <p:cNvGrpSpPr/>
          <p:nvPr/>
        </p:nvGrpSpPr>
        <p:grpSpPr>
          <a:xfrm>
            <a:off x="1042988" y="4092191"/>
            <a:ext cx="140792" cy="140258"/>
            <a:chOff x="3427964" y="2244682"/>
            <a:chExt cx="225891" cy="225034"/>
          </a:xfrm>
        </p:grpSpPr>
        <p:sp>
          <p:nvSpPr>
            <p:cNvPr id="44" name="Elipse 43">
              <a:extLst>
                <a:ext uri="{FF2B5EF4-FFF2-40B4-BE49-F238E27FC236}">
                  <a16:creationId xmlns:a16="http://schemas.microsoft.com/office/drawing/2014/main" id="{8E43925F-0F40-F742-9D11-81137A041A5A}"/>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5" name="Elipse 44">
              <a:extLst>
                <a:ext uri="{FF2B5EF4-FFF2-40B4-BE49-F238E27FC236}">
                  <a16:creationId xmlns:a16="http://schemas.microsoft.com/office/drawing/2014/main" id="{9FCF1065-0289-8747-9EB2-8C0AE963FF1B}"/>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46" name="Rectángulo 45">
            <a:extLst>
              <a:ext uri="{FF2B5EF4-FFF2-40B4-BE49-F238E27FC236}">
                <a16:creationId xmlns:a16="http://schemas.microsoft.com/office/drawing/2014/main" id="{58C2497F-5132-3C49-B314-01229B79DDF8}"/>
              </a:ext>
            </a:extLst>
          </p:cNvPr>
          <p:cNvSpPr/>
          <p:nvPr/>
        </p:nvSpPr>
        <p:spPr>
          <a:xfrm>
            <a:off x="1331834" y="4468133"/>
            <a:ext cx="4986562" cy="215444"/>
          </a:xfrm>
          <a:prstGeom prst="rect">
            <a:avLst/>
          </a:prstGeom>
        </p:spPr>
        <p:txBody>
          <a:bodyPr wrap="square" lIns="0" tIns="0" rIns="0" bIns="0" anchor="ctr">
            <a:spAutoFit/>
          </a:bodyPr>
          <a:lstStyle/>
          <a:p>
            <a:pPr lvl="0"/>
            <a:r>
              <a:rPr lang="es-ES" sz="1400" dirty="0">
                <a:latin typeface="Calibri"/>
                <a:cs typeface="Calibri"/>
              </a:rPr>
              <a:t>Estandarizar y formalizar</a:t>
            </a:r>
          </a:p>
        </p:txBody>
      </p:sp>
      <p:sp>
        <p:nvSpPr>
          <p:cNvPr id="47" name="Rectángulo 46">
            <a:extLst>
              <a:ext uri="{FF2B5EF4-FFF2-40B4-BE49-F238E27FC236}">
                <a16:creationId xmlns:a16="http://schemas.microsoft.com/office/drawing/2014/main" id="{CCBB0148-AAD3-B348-9175-D0C4EF03EDD5}"/>
              </a:ext>
            </a:extLst>
          </p:cNvPr>
          <p:cNvSpPr/>
          <p:nvPr/>
        </p:nvSpPr>
        <p:spPr>
          <a:xfrm>
            <a:off x="503238" y="4416708"/>
            <a:ext cx="400819" cy="369332"/>
          </a:xfrm>
          <a:prstGeom prst="rect">
            <a:avLst/>
          </a:prstGeom>
          <a:noFill/>
        </p:spPr>
        <p:txBody>
          <a:bodyPr wrap="square" lIns="0" tIns="0" rIns="0" bIns="0" anchor="ctr">
            <a:spAutoFit/>
          </a:bodyPr>
          <a:lstStyle/>
          <a:p>
            <a:pPr algn="r"/>
            <a:r>
              <a:rPr lang="es-ES" sz="2400" b="1" dirty="0">
                <a:solidFill>
                  <a:srgbClr val="01B1C3"/>
                </a:solidFill>
                <a:latin typeface="Calibri" charset="0"/>
                <a:ea typeface="Calibri" charset="0"/>
                <a:cs typeface="Calibri" charset="0"/>
              </a:rPr>
              <a:t>08</a:t>
            </a:r>
            <a:endParaRPr lang="es-PE" sz="2400" b="1" dirty="0">
              <a:solidFill>
                <a:srgbClr val="01B1C3"/>
              </a:solidFill>
              <a:latin typeface="Calibri" charset="0"/>
              <a:ea typeface="Calibri" charset="0"/>
              <a:cs typeface="Calibri" charset="0"/>
            </a:endParaRPr>
          </a:p>
        </p:txBody>
      </p:sp>
      <p:grpSp>
        <p:nvGrpSpPr>
          <p:cNvPr id="48" name="Agrupar 29">
            <a:extLst>
              <a:ext uri="{FF2B5EF4-FFF2-40B4-BE49-F238E27FC236}">
                <a16:creationId xmlns:a16="http://schemas.microsoft.com/office/drawing/2014/main" id="{A8E96208-E872-B640-9CB2-85A5D25C1500}"/>
              </a:ext>
            </a:extLst>
          </p:cNvPr>
          <p:cNvGrpSpPr/>
          <p:nvPr/>
        </p:nvGrpSpPr>
        <p:grpSpPr>
          <a:xfrm>
            <a:off x="1042988" y="4522157"/>
            <a:ext cx="140792" cy="140258"/>
            <a:chOff x="3427964" y="2244682"/>
            <a:chExt cx="225891" cy="225034"/>
          </a:xfrm>
        </p:grpSpPr>
        <p:sp>
          <p:nvSpPr>
            <p:cNvPr id="49" name="Elipse 48">
              <a:extLst>
                <a:ext uri="{FF2B5EF4-FFF2-40B4-BE49-F238E27FC236}">
                  <a16:creationId xmlns:a16="http://schemas.microsoft.com/office/drawing/2014/main" id="{8E43925F-0F40-F742-9D11-81137A041A5A}"/>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50" name="Elipse 49">
              <a:extLst>
                <a:ext uri="{FF2B5EF4-FFF2-40B4-BE49-F238E27FC236}">
                  <a16:creationId xmlns:a16="http://schemas.microsoft.com/office/drawing/2014/main" id="{9FCF1065-0289-8747-9EB2-8C0AE963FF1B}"/>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51" name="Rectángulo 50">
            <a:extLst>
              <a:ext uri="{FF2B5EF4-FFF2-40B4-BE49-F238E27FC236}">
                <a16:creationId xmlns:a16="http://schemas.microsoft.com/office/drawing/2014/main" id="{58C2497F-5132-3C49-B314-01229B79DDF8}"/>
              </a:ext>
            </a:extLst>
          </p:cNvPr>
          <p:cNvSpPr/>
          <p:nvPr/>
        </p:nvSpPr>
        <p:spPr>
          <a:xfrm>
            <a:off x="1331834" y="4888831"/>
            <a:ext cx="4986562" cy="215444"/>
          </a:xfrm>
          <a:prstGeom prst="rect">
            <a:avLst/>
          </a:prstGeom>
        </p:spPr>
        <p:txBody>
          <a:bodyPr wrap="square" lIns="0" tIns="0" rIns="0" bIns="0" anchor="ctr">
            <a:spAutoFit/>
          </a:bodyPr>
          <a:lstStyle/>
          <a:p>
            <a:pPr lvl="0"/>
            <a:r>
              <a:rPr lang="es-ES" sz="1400" dirty="0">
                <a:latin typeface="Calibri"/>
                <a:cs typeface="Calibri"/>
              </a:rPr>
              <a:t>Mantener y mejorar continuamente</a:t>
            </a:r>
          </a:p>
        </p:txBody>
      </p:sp>
      <p:sp>
        <p:nvSpPr>
          <p:cNvPr id="52" name="Rectángulo 51">
            <a:extLst>
              <a:ext uri="{FF2B5EF4-FFF2-40B4-BE49-F238E27FC236}">
                <a16:creationId xmlns:a16="http://schemas.microsoft.com/office/drawing/2014/main" id="{CCBB0148-AAD3-B348-9175-D0C4EF03EDD5}"/>
              </a:ext>
            </a:extLst>
          </p:cNvPr>
          <p:cNvSpPr/>
          <p:nvPr/>
        </p:nvSpPr>
        <p:spPr>
          <a:xfrm>
            <a:off x="503238" y="4837406"/>
            <a:ext cx="400819" cy="369332"/>
          </a:xfrm>
          <a:prstGeom prst="rect">
            <a:avLst/>
          </a:prstGeom>
          <a:noFill/>
        </p:spPr>
        <p:txBody>
          <a:bodyPr wrap="square" lIns="0" tIns="0" rIns="0" bIns="0" anchor="ctr">
            <a:spAutoFit/>
          </a:bodyPr>
          <a:lstStyle/>
          <a:p>
            <a:pPr algn="r"/>
            <a:r>
              <a:rPr lang="es-ES" sz="2400" b="1" dirty="0">
                <a:solidFill>
                  <a:srgbClr val="01B1C3"/>
                </a:solidFill>
                <a:latin typeface="Calibri" charset="0"/>
                <a:ea typeface="Calibri" charset="0"/>
                <a:cs typeface="Calibri" charset="0"/>
              </a:rPr>
              <a:t>09</a:t>
            </a:r>
            <a:endParaRPr lang="es-PE" sz="2400" b="1" dirty="0">
              <a:solidFill>
                <a:srgbClr val="01B1C3"/>
              </a:solidFill>
              <a:latin typeface="Calibri" charset="0"/>
              <a:ea typeface="Calibri" charset="0"/>
              <a:cs typeface="Calibri" charset="0"/>
            </a:endParaRPr>
          </a:p>
        </p:txBody>
      </p:sp>
      <p:grpSp>
        <p:nvGrpSpPr>
          <p:cNvPr id="53" name="Agrupar 29">
            <a:extLst>
              <a:ext uri="{FF2B5EF4-FFF2-40B4-BE49-F238E27FC236}">
                <a16:creationId xmlns:a16="http://schemas.microsoft.com/office/drawing/2014/main" id="{A8E96208-E872-B640-9CB2-85A5D25C1500}"/>
              </a:ext>
            </a:extLst>
          </p:cNvPr>
          <p:cNvGrpSpPr/>
          <p:nvPr/>
        </p:nvGrpSpPr>
        <p:grpSpPr>
          <a:xfrm>
            <a:off x="1042988" y="4942855"/>
            <a:ext cx="140792" cy="140258"/>
            <a:chOff x="3427964" y="2244682"/>
            <a:chExt cx="225891" cy="225034"/>
          </a:xfrm>
        </p:grpSpPr>
        <p:sp>
          <p:nvSpPr>
            <p:cNvPr id="54" name="Elipse 53">
              <a:extLst>
                <a:ext uri="{FF2B5EF4-FFF2-40B4-BE49-F238E27FC236}">
                  <a16:creationId xmlns:a16="http://schemas.microsoft.com/office/drawing/2014/main" id="{8E43925F-0F40-F742-9D11-81137A041A5A}"/>
                </a:ext>
              </a:extLst>
            </p:cNvPr>
            <p:cNvSpPr/>
            <p:nvPr/>
          </p:nvSpPr>
          <p:spPr>
            <a:xfrm>
              <a:off x="3427964" y="2244682"/>
              <a:ext cx="225891" cy="225034"/>
            </a:xfrm>
            <a:prstGeom prst="ellipse">
              <a:avLst/>
            </a:prstGeom>
            <a:solidFill>
              <a:schemeClr val="bg1"/>
            </a:solidFill>
            <a:ln w="19050">
              <a:solidFill>
                <a:srgbClr val="01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55" name="Elipse 54">
              <a:extLst>
                <a:ext uri="{FF2B5EF4-FFF2-40B4-BE49-F238E27FC236}">
                  <a16:creationId xmlns:a16="http://schemas.microsoft.com/office/drawing/2014/main" id="{9FCF1065-0289-8747-9EB2-8C0AE963FF1B}"/>
                </a:ext>
              </a:extLst>
            </p:cNvPr>
            <p:cNvSpPr/>
            <p:nvPr/>
          </p:nvSpPr>
          <p:spPr>
            <a:xfrm>
              <a:off x="3482167" y="2298680"/>
              <a:ext cx="117483" cy="117037"/>
            </a:xfrm>
            <a:prstGeom prst="ellipse">
              <a:avLst/>
            </a:prstGeom>
            <a:solidFill>
              <a:srgbClr val="01B1C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57"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charset="0"/>
                <a:ea typeface="Calibri" charset="0"/>
                <a:cs typeface="Calibri" charset="0"/>
              </a:rPr>
              <a:t>CUANDO LOS INDICADORES NO AGREGAN VALOR</a:t>
            </a:r>
          </a:p>
        </p:txBody>
      </p:sp>
    </p:spTree>
    <p:extLst>
      <p:ext uri="{BB962C8B-B14F-4D97-AF65-F5344CB8AC3E}">
        <p14:creationId xmlns:p14="http://schemas.microsoft.com/office/powerpoint/2010/main" val="3671580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7"/>
          <p:cNvSpPr txBox="1"/>
          <p:nvPr/>
        </p:nvSpPr>
        <p:spPr>
          <a:xfrm>
            <a:off x="506413" y="754624"/>
            <a:ext cx="8102216" cy="246221"/>
          </a:xfrm>
          <a:prstGeom prst="rect">
            <a:avLst/>
          </a:prstGeom>
        </p:spPr>
        <p:txBody>
          <a:bodyPr vert="horz" wrap="square" lIns="0" tIns="0" rIns="0" bIns="0" rtlCol="0">
            <a:spAutoFit/>
          </a:bodyPr>
          <a:lstStyle/>
          <a:p>
            <a:r>
              <a:rPr lang="en-US" sz="1600" b="1" dirty="0">
                <a:latin typeface="Calibri" charset="0"/>
                <a:ea typeface="Calibri" charset="0"/>
                <a:cs typeface="Calibri" charset="0"/>
              </a:rPr>
              <a:t>METODOLOGÍA PARA ESTABLECER INDICADORES</a:t>
            </a:r>
          </a:p>
        </p:txBody>
      </p:sp>
      <p:sp>
        <p:nvSpPr>
          <p:cNvPr id="57"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charset="0"/>
                <a:ea typeface="Calibri" charset="0"/>
                <a:cs typeface="Calibri" charset="0"/>
              </a:rPr>
              <a:t>CUANDO LOS INDICADORES NO AGREGAN VALOR</a:t>
            </a:r>
          </a:p>
        </p:txBody>
      </p:sp>
      <p:graphicFrame>
        <p:nvGraphicFramePr>
          <p:cNvPr id="9" name="Diagrama 8">
            <a:extLst>
              <a:ext uri="{FF2B5EF4-FFF2-40B4-BE49-F238E27FC236}">
                <a16:creationId xmlns:a16="http://schemas.microsoft.com/office/drawing/2014/main" id="{DCB2DD6E-717A-4645-8DE6-253E7218B4E6}"/>
              </a:ext>
            </a:extLst>
          </p:cNvPr>
          <p:cNvGraphicFramePr/>
          <p:nvPr>
            <p:extLst>
              <p:ext uri="{D42A27DB-BD31-4B8C-83A1-F6EECF244321}">
                <p14:modId xmlns:p14="http://schemas.microsoft.com/office/powerpoint/2010/main" val="1129058146"/>
              </p:ext>
            </p:extLst>
          </p:nvPr>
        </p:nvGraphicFramePr>
        <p:xfrm>
          <a:off x="663387" y="1194466"/>
          <a:ext cx="8102215"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191598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7"/>
          <p:cNvSpPr txBox="1"/>
          <p:nvPr/>
        </p:nvSpPr>
        <p:spPr>
          <a:xfrm>
            <a:off x="506413" y="754624"/>
            <a:ext cx="8102216" cy="246221"/>
          </a:xfrm>
          <a:prstGeom prst="rect">
            <a:avLst/>
          </a:prstGeom>
        </p:spPr>
        <p:txBody>
          <a:bodyPr vert="horz" wrap="square" lIns="0" tIns="0" rIns="0" bIns="0" rtlCol="0">
            <a:spAutoFit/>
          </a:bodyPr>
          <a:lstStyle/>
          <a:p>
            <a:r>
              <a:rPr lang="en-US" sz="1600" b="1" dirty="0">
                <a:latin typeface="Calibri" charset="0"/>
                <a:ea typeface="Calibri" charset="0"/>
                <a:cs typeface="Calibri" charset="0"/>
              </a:rPr>
              <a:t>METODOLOGÍA PARA ESTABLECER INDICADORES</a:t>
            </a:r>
          </a:p>
        </p:txBody>
      </p:sp>
      <p:sp>
        <p:nvSpPr>
          <p:cNvPr id="57"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charset="0"/>
                <a:ea typeface="Calibri" charset="0"/>
                <a:cs typeface="Calibri" charset="0"/>
              </a:rPr>
              <a:t>CUANDO LOS INDICADORES NO AGREGAN VALOR</a:t>
            </a:r>
          </a:p>
        </p:txBody>
      </p:sp>
      <p:graphicFrame>
        <p:nvGraphicFramePr>
          <p:cNvPr id="9" name="Diagrama 8">
            <a:extLst>
              <a:ext uri="{FF2B5EF4-FFF2-40B4-BE49-F238E27FC236}">
                <a16:creationId xmlns:a16="http://schemas.microsoft.com/office/drawing/2014/main" id="{DCB2DD6E-717A-4645-8DE6-253E7218B4E6}"/>
              </a:ext>
            </a:extLst>
          </p:cNvPr>
          <p:cNvGraphicFramePr/>
          <p:nvPr>
            <p:extLst>
              <p:ext uri="{D42A27DB-BD31-4B8C-83A1-F6EECF244321}">
                <p14:modId xmlns:p14="http://schemas.microsoft.com/office/powerpoint/2010/main" val="3273388074"/>
              </p:ext>
            </p:extLst>
          </p:nvPr>
        </p:nvGraphicFramePr>
        <p:xfrm>
          <a:off x="663387" y="1194466"/>
          <a:ext cx="8102215"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537542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7"/>
          <p:cNvSpPr txBox="1"/>
          <p:nvPr/>
        </p:nvSpPr>
        <p:spPr>
          <a:xfrm>
            <a:off x="506413" y="754624"/>
            <a:ext cx="8102216" cy="246221"/>
          </a:xfrm>
          <a:prstGeom prst="rect">
            <a:avLst/>
          </a:prstGeom>
        </p:spPr>
        <p:txBody>
          <a:bodyPr vert="horz" wrap="square" lIns="0" tIns="0" rIns="0" bIns="0" rtlCol="0">
            <a:spAutoFit/>
          </a:bodyPr>
          <a:lstStyle/>
          <a:p>
            <a:r>
              <a:rPr lang="en-US" sz="1600" b="1" dirty="0">
                <a:latin typeface="Calibri" charset="0"/>
                <a:ea typeface="Calibri" charset="0"/>
                <a:cs typeface="Calibri" charset="0"/>
              </a:rPr>
              <a:t>METODOLOGÍA PARA ESTABLECER INDICADORES</a:t>
            </a:r>
          </a:p>
        </p:txBody>
      </p:sp>
      <p:sp>
        <p:nvSpPr>
          <p:cNvPr id="57"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charset="0"/>
                <a:ea typeface="Calibri" charset="0"/>
                <a:cs typeface="Calibri" charset="0"/>
              </a:rPr>
              <a:t>CUANDO LOS INDICADORES NO AGREGAN VALOR</a:t>
            </a:r>
          </a:p>
        </p:txBody>
      </p:sp>
      <p:graphicFrame>
        <p:nvGraphicFramePr>
          <p:cNvPr id="9" name="Diagrama 8">
            <a:extLst>
              <a:ext uri="{FF2B5EF4-FFF2-40B4-BE49-F238E27FC236}">
                <a16:creationId xmlns:a16="http://schemas.microsoft.com/office/drawing/2014/main" id="{DCB2DD6E-717A-4645-8DE6-253E7218B4E6}"/>
              </a:ext>
            </a:extLst>
          </p:cNvPr>
          <p:cNvGraphicFramePr/>
          <p:nvPr>
            <p:extLst>
              <p:ext uri="{D42A27DB-BD31-4B8C-83A1-F6EECF244321}">
                <p14:modId xmlns:p14="http://schemas.microsoft.com/office/powerpoint/2010/main" val="1088500284"/>
              </p:ext>
            </p:extLst>
          </p:nvPr>
        </p:nvGraphicFramePr>
        <p:xfrm>
          <a:off x="663387" y="1194466"/>
          <a:ext cx="8102215"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695614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2" y="3169972"/>
            <a:ext cx="7328415"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CONCEPTO DE </a:t>
            </a:r>
            <a:br>
              <a:rPr lang="es-PE" sz="2800" b="1" dirty="0">
                <a:solidFill>
                  <a:schemeClr val="bg1"/>
                </a:solidFill>
                <a:latin typeface="Calibri"/>
                <a:cs typeface="Calibri"/>
              </a:rPr>
            </a:br>
            <a:r>
              <a:rPr lang="es-PE" sz="2800" b="1" dirty="0">
                <a:solidFill>
                  <a:schemeClr val="bg1"/>
                </a:solidFill>
                <a:latin typeface="Graphik Bold" charset="0"/>
                <a:ea typeface="Graphik Bold" charset="0"/>
                <a:cs typeface="Graphik Bold" charset="0"/>
              </a:rPr>
              <a:t>PRODUCTIVIDAD</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13469730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6413" y="915988"/>
            <a:ext cx="8102216" cy="246221"/>
          </a:xfrm>
          <a:prstGeom prst="rect">
            <a:avLst/>
          </a:prstGeom>
        </p:spPr>
        <p:txBody>
          <a:bodyPr vert="horz" wrap="square" lIns="0" tIns="0" rIns="0" bIns="0" rtlCol="0">
            <a:spAutoFit/>
          </a:bodyPr>
          <a:lstStyle/>
          <a:p>
            <a:r>
              <a:rPr lang="en-US" sz="1600" b="1" dirty="0">
                <a:latin typeface="Calibri" charset="0"/>
                <a:ea typeface="Calibri" charset="0"/>
                <a:cs typeface="Calibri" charset="0"/>
              </a:rPr>
              <a:t>PRODUCTIVIDAD EN LOS SECTORES ECONÓMICOS</a:t>
            </a:r>
          </a:p>
        </p:txBody>
      </p:sp>
      <p:grpSp>
        <p:nvGrpSpPr>
          <p:cNvPr id="5" name="Agrupar 4"/>
          <p:cNvGrpSpPr/>
          <p:nvPr/>
        </p:nvGrpSpPr>
        <p:grpSpPr>
          <a:xfrm>
            <a:off x="503237" y="3772179"/>
            <a:ext cx="8172451" cy="592432"/>
            <a:chOff x="503237" y="3772179"/>
            <a:chExt cx="8645333" cy="592432"/>
          </a:xfrm>
        </p:grpSpPr>
        <p:sp>
          <p:nvSpPr>
            <p:cNvPr id="4" name="Rectángulo redondeado 3"/>
            <p:cNvSpPr/>
            <p:nvPr/>
          </p:nvSpPr>
          <p:spPr>
            <a:xfrm>
              <a:off x="503237" y="3772179"/>
              <a:ext cx="2049560" cy="592432"/>
            </a:xfrm>
            <a:prstGeom prst="roundRect">
              <a:avLst>
                <a:gd name="adj" fmla="val 10772"/>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1511300">
                <a:lnSpc>
                  <a:spcPct val="90000"/>
                </a:lnSpc>
                <a:spcAft>
                  <a:spcPts val="0"/>
                </a:spcAft>
              </a:pPr>
              <a:r>
                <a:rPr lang="es-PE" sz="1400" b="1" dirty="0">
                  <a:latin typeface="Calibri" charset="0"/>
                  <a:ea typeface="Calibri" charset="0"/>
                  <a:cs typeface="Calibri" charset="0"/>
                </a:rPr>
                <a:t>PRODUCTIVIDAD </a:t>
              </a:r>
            </a:p>
            <a:p>
              <a:pPr lvl="0" algn="ctr" defTabSz="1511300">
                <a:lnSpc>
                  <a:spcPct val="90000"/>
                </a:lnSpc>
                <a:spcAft>
                  <a:spcPts val="0"/>
                </a:spcAft>
              </a:pPr>
              <a:r>
                <a:rPr lang="es-PE" sz="1400" b="1" dirty="0">
                  <a:latin typeface="Calibri" charset="0"/>
                  <a:ea typeface="Calibri" charset="0"/>
                  <a:cs typeface="Calibri" charset="0"/>
                </a:rPr>
                <a:t>DE LA TIERRA</a:t>
              </a:r>
            </a:p>
          </p:txBody>
        </p:sp>
        <p:sp>
          <p:nvSpPr>
            <p:cNvPr id="54" name="Rectángulo redondeado 53"/>
            <p:cNvSpPr/>
            <p:nvPr/>
          </p:nvSpPr>
          <p:spPr>
            <a:xfrm>
              <a:off x="2701828" y="3772179"/>
              <a:ext cx="2049560" cy="592432"/>
            </a:xfrm>
            <a:prstGeom prst="roundRect">
              <a:avLst>
                <a:gd name="adj" fmla="val 9700"/>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1511300">
                <a:lnSpc>
                  <a:spcPct val="90000"/>
                </a:lnSpc>
                <a:spcAft>
                  <a:spcPts val="0"/>
                </a:spcAft>
              </a:pPr>
              <a:r>
                <a:rPr lang="es-PE" sz="1400" b="1" dirty="0">
                  <a:latin typeface="Calibri" charset="0"/>
                  <a:ea typeface="Calibri" charset="0"/>
                  <a:cs typeface="Calibri" charset="0"/>
                </a:rPr>
                <a:t>PRODUCTIVIDAD </a:t>
              </a:r>
              <a:br>
                <a:rPr lang="es-PE" sz="1400" b="1" dirty="0">
                  <a:latin typeface="Calibri" charset="0"/>
                  <a:ea typeface="Calibri" charset="0"/>
                  <a:cs typeface="Calibri" charset="0"/>
                </a:rPr>
              </a:br>
              <a:r>
                <a:rPr lang="es-PE" sz="1400" b="1" dirty="0">
                  <a:latin typeface="Calibri" charset="0"/>
                  <a:ea typeface="Calibri" charset="0"/>
                  <a:cs typeface="Calibri" charset="0"/>
                </a:rPr>
                <a:t>DE LOS INSUMOS</a:t>
              </a:r>
            </a:p>
          </p:txBody>
        </p:sp>
        <p:sp>
          <p:nvSpPr>
            <p:cNvPr id="55" name="Rectángulo redondeado 54"/>
            <p:cNvSpPr/>
            <p:nvPr/>
          </p:nvSpPr>
          <p:spPr>
            <a:xfrm>
              <a:off x="4900419" y="3772179"/>
              <a:ext cx="2049560" cy="592432"/>
            </a:xfrm>
            <a:prstGeom prst="roundRect">
              <a:avLst>
                <a:gd name="adj" fmla="val 10772"/>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1511300">
                <a:lnSpc>
                  <a:spcPct val="90000"/>
                </a:lnSpc>
                <a:spcAft>
                  <a:spcPts val="0"/>
                </a:spcAft>
              </a:pPr>
              <a:r>
                <a:rPr lang="es-PE" sz="1400" b="1" dirty="0">
                  <a:latin typeface="Calibri" charset="0"/>
                  <a:ea typeface="Calibri" charset="0"/>
                  <a:cs typeface="Calibri" charset="0"/>
                </a:rPr>
                <a:t>PRODUCTIVIDAD DE </a:t>
              </a:r>
              <a:br>
                <a:rPr lang="es-PE" sz="1400" b="1" dirty="0">
                  <a:latin typeface="Calibri" charset="0"/>
                  <a:ea typeface="Calibri" charset="0"/>
                  <a:cs typeface="Calibri" charset="0"/>
                </a:rPr>
              </a:br>
              <a:r>
                <a:rPr lang="es-PE" sz="1400" b="1" dirty="0">
                  <a:latin typeface="Calibri" charset="0"/>
                  <a:ea typeface="Calibri" charset="0"/>
                  <a:cs typeface="Calibri" charset="0"/>
                </a:rPr>
                <a:t>LAS MÁQUINAS</a:t>
              </a:r>
            </a:p>
          </p:txBody>
        </p:sp>
        <p:sp>
          <p:nvSpPr>
            <p:cNvPr id="56" name="Rectángulo redondeado 55"/>
            <p:cNvSpPr/>
            <p:nvPr/>
          </p:nvSpPr>
          <p:spPr>
            <a:xfrm>
              <a:off x="7099010" y="3772179"/>
              <a:ext cx="2049560" cy="592432"/>
            </a:xfrm>
            <a:prstGeom prst="roundRect">
              <a:avLst>
                <a:gd name="adj" fmla="val 10772"/>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1511300">
                <a:lnSpc>
                  <a:spcPct val="90000"/>
                </a:lnSpc>
                <a:spcAft>
                  <a:spcPts val="0"/>
                </a:spcAft>
              </a:pPr>
              <a:r>
                <a:rPr lang="es-PE" sz="1400" b="1" dirty="0">
                  <a:latin typeface="Calibri" charset="0"/>
                  <a:ea typeface="Calibri" charset="0"/>
                  <a:cs typeface="Calibri" charset="0"/>
                </a:rPr>
                <a:t>PRODUCTIVIDAD DE </a:t>
              </a:r>
              <a:br>
                <a:rPr lang="es-PE" sz="1400" b="1" dirty="0">
                  <a:latin typeface="Calibri" charset="0"/>
                  <a:ea typeface="Calibri" charset="0"/>
                  <a:cs typeface="Calibri" charset="0"/>
                </a:rPr>
              </a:br>
              <a:r>
                <a:rPr lang="es-PE" sz="1400" b="1" dirty="0">
                  <a:latin typeface="Calibri" charset="0"/>
                  <a:ea typeface="Calibri" charset="0"/>
                  <a:cs typeface="Calibri" charset="0"/>
                </a:rPr>
                <a:t>LA MANO DE OBRA</a:t>
              </a:r>
            </a:p>
          </p:txBody>
        </p:sp>
      </p:grpSp>
      <p:pic>
        <p:nvPicPr>
          <p:cNvPr id="6" name="Imagen 5"/>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738235" y="1381125"/>
            <a:ext cx="1937453" cy="2317750"/>
          </a:xfrm>
          <a:prstGeom prst="rect">
            <a:avLst/>
          </a:prstGeom>
        </p:spPr>
      </p:pic>
      <p:pic>
        <p:nvPicPr>
          <p:cNvPr id="7" name="Imagen 6"/>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659902" y="1392733"/>
            <a:ext cx="1937452" cy="2306142"/>
          </a:xfrm>
          <a:prstGeom prst="rect">
            <a:avLst/>
          </a:prstGeom>
        </p:spPr>
      </p:pic>
      <p:pic>
        <p:nvPicPr>
          <p:cNvPr id="8" name="Imagen 7"/>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2581570" y="1392733"/>
            <a:ext cx="1937450" cy="2306142"/>
          </a:xfrm>
          <a:prstGeom prst="rect">
            <a:avLst/>
          </a:prstGeom>
        </p:spPr>
      </p:pic>
      <p:pic>
        <p:nvPicPr>
          <p:cNvPr id="9" name="Imagen 8"/>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503237" y="1392733"/>
            <a:ext cx="1937451" cy="2306142"/>
          </a:xfrm>
          <a:prstGeom prst="rect">
            <a:avLst/>
          </a:prstGeom>
        </p:spPr>
      </p:pic>
      <p:sp>
        <p:nvSpPr>
          <p:cNvPr id="57"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charset="0"/>
                <a:ea typeface="Calibri" charset="0"/>
                <a:cs typeface="Calibri" charset="0"/>
              </a:rPr>
              <a:t>+ </a:t>
            </a:r>
            <a:r>
              <a:rPr lang="en-US" sz="1000" dirty="0">
                <a:solidFill>
                  <a:schemeClr val="bg1">
                    <a:lumMod val="65000"/>
                  </a:schemeClr>
                </a:solidFill>
                <a:latin typeface="Calibri" charset="0"/>
                <a:ea typeface="Calibri" charset="0"/>
                <a:cs typeface="Calibri" charset="0"/>
              </a:rPr>
              <a:t>C</a:t>
            </a:r>
            <a:r>
              <a:rPr lang="es-PE" sz="1000" dirty="0">
                <a:solidFill>
                  <a:schemeClr val="bg1">
                    <a:lumMod val="65000"/>
                  </a:schemeClr>
                </a:solidFill>
                <a:latin typeface="Calibri" charset="0"/>
                <a:ea typeface="Calibri" charset="0"/>
                <a:cs typeface="Calibri" charset="0"/>
              </a:rPr>
              <a:t>ONCEPTO DE PRODUCTIVIDAD</a:t>
            </a:r>
          </a:p>
        </p:txBody>
      </p:sp>
    </p:spTree>
    <p:extLst>
      <p:ext uri="{BB962C8B-B14F-4D97-AF65-F5344CB8AC3E}">
        <p14:creationId xmlns:p14="http://schemas.microsoft.com/office/powerpoint/2010/main" val="1951218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7"/>
          <p:cNvSpPr txBox="1"/>
          <p:nvPr/>
        </p:nvSpPr>
        <p:spPr>
          <a:xfrm>
            <a:off x="506413" y="754624"/>
            <a:ext cx="8102216" cy="246221"/>
          </a:xfrm>
          <a:prstGeom prst="rect">
            <a:avLst/>
          </a:prstGeom>
        </p:spPr>
        <p:txBody>
          <a:bodyPr vert="horz" wrap="square" lIns="0" tIns="0" rIns="0" bIns="0" rtlCol="0">
            <a:spAutoFit/>
          </a:bodyPr>
          <a:lstStyle/>
          <a:p>
            <a:r>
              <a:rPr lang="en-US" sz="1600" b="1" dirty="0">
                <a:latin typeface="Calibri" charset="0"/>
                <a:ea typeface="Calibri" charset="0"/>
                <a:cs typeface="Calibri" charset="0"/>
              </a:rPr>
              <a:t>PRODUCTIVIDAD EN LOS SECTORES ECONÓMICOS</a:t>
            </a:r>
          </a:p>
        </p:txBody>
      </p:sp>
      <p:sp>
        <p:nvSpPr>
          <p:cNvPr id="57"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charset="0"/>
                <a:ea typeface="Calibri" charset="0"/>
                <a:cs typeface="Calibri" charset="0"/>
              </a:rPr>
              <a:t>CUANDO LOS INDICADORES NO AGREGAN VALOR</a:t>
            </a:r>
          </a:p>
        </p:txBody>
      </p:sp>
      <p:graphicFrame>
        <p:nvGraphicFramePr>
          <p:cNvPr id="9" name="Diagrama 8">
            <a:extLst>
              <a:ext uri="{FF2B5EF4-FFF2-40B4-BE49-F238E27FC236}">
                <a16:creationId xmlns:a16="http://schemas.microsoft.com/office/drawing/2014/main" id="{DCB2DD6E-717A-4645-8DE6-253E7218B4E6}"/>
              </a:ext>
            </a:extLst>
          </p:cNvPr>
          <p:cNvGraphicFramePr/>
          <p:nvPr>
            <p:extLst>
              <p:ext uri="{D42A27DB-BD31-4B8C-83A1-F6EECF244321}">
                <p14:modId xmlns:p14="http://schemas.microsoft.com/office/powerpoint/2010/main" val="3632086227"/>
              </p:ext>
            </p:extLst>
          </p:nvPr>
        </p:nvGraphicFramePr>
        <p:xfrm>
          <a:off x="300133" y="1239530"/>
          <a:ext cx="8593346"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327907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charset="0"/>
                <a:ea typeface="Calibri" charset="0"/>
                <a:cs typeface="Calibri" charset="0"/>
              </a:rPr>
              <a:t>+ </a:t>
            </a:r>
            <a:r>
              <a:rPr lang="en-US" sz="1000" dirty="0">
                <a:solidFill>
                  <a:schemeClr val="bg1">
                    <a:lumMod val="65000"/>
                  </a:schemeClr>
                </a:solidFill>
                <a:latin typeface="Calibri" charset="0"/>
                <a:ea typeface="Calibri" charset="0"/>
                <a:cs typeface="Calibri" charset="0"/>
              </a:rPr>
              <a:t>C</a:t>
            </a:r>
            <a:r>
              <a:rPr lang="es-PE" sz="1000" dirty="0">
                <a:solidFill>
                  <a:schemeClr val="bg1">
                    <a:lumMod val="65000"/>
                  </a:schemeClr>
                </a:solidFill>
                <a:latin typeface="Calibri" charset="0"/>
                <a:ea typeface="Calibri" charset="0"/>
                <a:cs typeface="Calibri" charset="0"/>
              </a:rPr>
              <a:t>ONCEPTO DE PRODUCTIVIDAD</a:t>
            </a:r>
          </a:p>
        </p:txBody>
      </p:sp>
      <p:grpSp>
        <p:nvGrpSpPr>
          <p:cNvPr id="2" name="Agrupar 1"/>
          <p:cNvGrpSpPr/>
          <p:nvPr/>
        </p:nvGrpSpPr>
        <p:grpSpPr>
          <a:xfrm>
            <a:off x="1061561" y="1310325"/>
            <a:ext cx="3095660" cy="3606118"/>
            <a:chOff x="1400926" y="1469440"/>
            <a:chExt cx="2718587" cy="3295738"/>
          </a:xfrm>
        </p:grpSpPr>
        <p:sp>
          <p:nvSpPr>
            <p:cNvPr id="8" name="Rectángulo redondeado 7"/>
            <p:cNvSpPr/>
            <p:nvPr/>
          </p:nvSpPr>
          <p:spPr>
            <a:xfrm>
              <a:off x="1400926" y="3004801"/>
              <a:ext cx="2718587" cy="1760377"/>
            </a:xfrm>
            <a:prstGeom prst="roundRect">
              <a:avLst>
                <a:gd name="adj" fmla="val 4392"/>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rtlCol="0" anchor="ctr"/>
            <a:lstStyle/>
            <a:p>
              <a:r>
                <a:rPr lang="es-PE" sz="1500" dirty="0">
                  <a:latin typeface="Calibri" charset="0"/>
                  <a:ea typeface="Calibri" charset="0"/>
                  <a:cs typeface="Calibri" charset="0"/>
                </a:rPr>
                <a:t>En su definición más general, productividad es la relación entre lo producido y lo consumido. Cuantitativamente, es la razón entre la cantidad producida y la cantidad de recursos empleados en dicha producción. </a:t>
              </a:r>
              <a:endParaRPr lang="es-PE" sz="1500" b="1" dirty="0">
                <a:latin typeface="Calibri" charset="0"/>
                <a:ea typeface="Calibri" charset="0"/>
                <a:cs typeface="Calibri" charset="0"/>
              </a:endParaRPr>
            </a:p>
          </p:txBody>
        </p:sp>
        <p:sp>
          <p:nvSpPr>
            <p:cNvPr id="7" name="Rectángulo redondeado 6"/>
            <p:cNvSpPr/>
            <p:nvPr/>
          </p:nvSpPr>
          <p:spPr>
            <a:xfrm>
              <a:off x="1406425" y="1469440"/>
              <a:ext cx="2713088" cy="3291096"/>
            </a:xfrm>
            <a:prstGeom prst="roundRect">
              <a:avLst>
                <a:gd name="adj" fmla="val 1985"/>
              </a:avLst>
            </a:prstGeom>
            <a:noFill/>
            <a:ln>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tIns="432000" rtlCol="0" anchor="t"/>
            <a:lstStyle/>
            <a:p>
              <a:pPr algn="ctr"/>
              <a:endParaRPr lang="es-PE" sz="1600" b="1" dirty="0">
                <a:solidFill>
                  <a:schemeClr val="tx1"/>
                </a:solidFill>
                <a:latin typeface="Calibri" charset="0"/>
                <a:ea typeface="Calibri" charset="0"/>
                <a:cs typeface="Calibri" charset="0"/>
              </a:endParaRPr>
            </a:p>
            <a:p>
              <a:pPr algn="ctr"/>
              <a:endParaRPr lang="es-PE" sz="1600" b="1" dirty="0">
                <a:solidFill>
                  <a:schemeClr val="tx1"/>
                </a:solidFill>
                <a:latin typeface="Calibri" charset="0"/>
                <a:ea typeface="Calibri" charset="0"/>
                <a:cs typeface="Calibri" charset="0"/>
              </a:endParaRPr>
            </a:p>
            <a:p>
              <a:pPr algn="ctr"/>
              <a:endParaRPr lang="es-PE" sz="1600" b="1" dirty="0">
                <a:solidFill>
                  <a:schemeClr val="tx1"/>
                </a:solidFill>
                <a:latin typeface="Calibri" charset="0"/>
                <a:ea typeface="Calibri" charset="0"/>
                <a:cs typeface="Calibri" charset="0"/>
              </a:endParaRPr>
            </a:p>
            <a:p>
              <a:pPr algn="ctr"/>
              <a:r>
                <a:rPr lang="es-PE" sz="1600" b="1" dirty="0">
                  <a:solidFill>
                    <a:schemeClr val="tx1"/>
                  </a:solidFill>
                  <a:latin typeface="Calibri" charset="0"/>
                  <a:ea typeface="Calibri" charset="0"/>
                  <a:cs typeface="Calibri" charset="0"/>
                </a:rPr>
                <a:t>Productividad</a:t>
              </a:r>
              <a:endParaRPr lang="es-PE" sz="1500" b="1" dirty="0">
                <a:solidFill>
                  <a:schemeClr val="tx1"/>
                </a:solidFill>
                <a:latin typeface="Calibri" charset="0"/>
                <a:ea typeface="Calibri" charset="0"/>
                <a:cs typeface="Calibri" charset="0"/>
              </a:endParaRPr>
            </a:p>
          </p:txBody>
        </p:sp>
      </p:grpSp>
      <p:sp>
        <p:nvSpPr>
          <p:cNvPr id="3" name="Rectángulo 2"/>
          <p:cNvSpPr/>
          <p:nvPr/>
        </p:nvSpPr>
        <p:spPr>
          <a:xfrm>
            <a:off x="1061561" y="2923766"/>
            <a:ext cx="3086671" cy="122872"/>
          </a:xfrm>
          <a:prstGeom prst="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13" name="Agrupar 12"/>
          <p:cNvGrpSpPr/>
          <p:nvPr/>
        </p:nvGrpSpPr>
        <p:grpSpPr>
          <a:xfrm>
            <a:off x="4973685" y="1310325"/>
            <a:ext cx="3095660" cy="3606118"/>
            <a:chOff x="1400926" y="1469440"/>
            <a:chExt cx="2718587" cy="3295738"/>
          </a:xfrm>
        </p:grpSpPr>
        <p:sp>
          <p:nvSpPr>
            <p:cNvPr id="14" name="Rectángulo redondeado 13"/>
            <p:cNvSpPr/>
            <p:nvPr/>
          </p:nvSpPr>
          <p:spPr>
            <a:xfrm>
              <a:off x="1400926" y="3004801"/>
              <a:ext cx="2718587" cy="1760377"/>
            </a:xfrm>
            <a:prstGeom prst="roundRect">
              <a:avLst>
                <a:gd name="adj" fmla="val 4392"/>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rtlCol="0" anchor="ctr"/>
            <a:lstStyle/>
            <a:p>
              <a:r>
                <a:rPr lang="es-ES" sz="1400" dirty="0">
                  <a:latin typeface="Calibri" charset="0"/>
                  <a:ea typeface="Calibri" charset="0"/>
                  <a:cs typeface="Calibri" charset="0"/>
                </a:rPr>
                <a:t>Producción es el proceso de transformación de un material que se encuentra en un estado inicial (materia prima), a través de una serie de etapas (proceso) para llevarlo a </a:t>
              </a:r>
              <a:br>
                <a:rPr lang="es-ES" sz="1400" dirty="0">
                  <a:latin typeface="Calibri" charset="0"/>
                  <a:ea typeface="Calibri" charset="0"/>
                  <a:cs typeface="Calibri" charset="0"/>
                </a:rPr>
              </a:br>
              <a:r>
                <a:rPr lang="es-ES" sz="1400" dirty="0">
                  <a:latin typeface="Calibri" charset="0"/>
                  <a:ea typeface="Calibri" charset="0"/>
                  <a:cs typeface="Calibri" charset="0"/>
                </a:rPr>
                <a:t>un estado final (producto: bien o servicio). </a:t>
              </a:r>
              <a:endParaRPr lang="es-PE" sz="1400" b="1" dirty="0">
                <a:latin typeface="Calibri" charset="0"/>
                <a:ea typeface="Calibri" charset="0"/>
                <a:cs typeface="Calibri" charset="0"/>
              </a:endParaRPr>
            </a:p>
          </p:txBody>
        </p:sp>
        <p:sp>
          <p:nvSpPr>
            <p:cNvPr id="15" name="Rectángulo redondeado 14"/>
            <p:cNvSpPr/>
            <p:nvPr/>
          </p:nvSpPr>
          <p:spPr>
            <a:xfrm>
              <a:off x="1406425" y="1469440"/>
              <a:ext cx="2713088" cy="3291096"/>
            </a:xfrm>
            <a:prstGeom prst="roundRect">
              <a:avLst>
                <a:gd name="adj" fmla="val 1985"/>
              </a:avLst>
            </a:prstGeom>
            <a:noFill/>
            <a:ln>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tIns="432000" rtlCol="0" anchor="t"/>
            <a:lstStyle/>
            <a:p>
              <a:pPr algn="ctr"/>
              <a:endParaRPr lang="es-PE" sz="1600" b="1" dirty="0">
                <a:solidFill>
                  <a:schemeClr val="tx1"/>
                </a:solidFill>
                <a:latin typeface="Calibri" charset="0"/>
                <a:ea typeface="Calibri" charset="0"/>
                <a:cs typeface="Calibri" charset="0"/>
              </a:endParaRPr>
            </a:p>
            <a:p>
              <a:pPr algn="ctr"/>
              <a:endParaRPr lang="es-PE" sz="1600" b="1" dirty="0">
                <a:solidFill>
                  <a:schemeClr val="tx1"/>
                </a:solidFill>
                <a:latin typeface="Calibri" charset="0"/>
                <a:ea typeface="Calibri" charset="0"/>
                <a:cs typeface="Calibri" charset="0"/>
              </a:endParaRPr>
            </a:p>
            <a:p>
              <a:pPr algn="ctr"/>
              <a:endParaRPr lang="es-PE" sz="1600" b="1" dirty="0">
                <a:solidFill>
                  <a:schemeClr val="tx1"/>
                </a:solidFill>
                <a:latin typeface="Calibri" charset="0"/>
                <a:ea typeface="Calibri" charset="0"/>
                <a:cs typeface="Calibri" charset="0"/>
              </a:endParaRPr>
            </a:p>
            <a:p>
              <a:pPr algn="ctr"/>
              <a:r>
                <a:rPr lang="es-PE" sz="1600" b="1" dirty="0">
                  <a:solidFill>
                    <a:schemeClr val="tx1"/>
                  </a:solidFill>
                  <a:latin typeface="Calibri" charset="0"/>
                  <a:ea typeface="Calibri" charset="0"/>
                  <a:cs typeface="Calibri" charset="0"/>
                </a:rPr>
                <a:t>Producción</a:t>
              </a:r>
              <a:endParaRPr lang="es-PE" sz="1500" b="1" dirty="0">
                <a:solidFill>
                  <a:schemeClr val="tx1"/>
                </a:solidFill>
                <a:latin typeface="Calibri" charset="0"/>
                <a:ea typeface="Calibri" charset="0"/>
                <a:cs typeface="Calibri" charset="0"/>
              </a:endParaRPr>
            </a:p>
          </p:txBody>
        </p:sp>
      </p:grpSp>
      <p:sp>
        <p:nvSpPr>
          <p:cNvPr id="16" name="Rectángulo 15"/>
          <p:cNvSpPr/>
          <p:nvPr/>
        </p:nvSpPr>
        <p:spPr>
          <a:xfrm>
            <a:off x="4978180" y="2923766"/>
            <a:ext cx="3086671" cy="122872"/>
          </a:xfrm>
          <a:prstGeom prst="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 name="Imagen 4"/>
          <p:cNvPicPr>
            <a:picLocks noChangeAspect="1"/>
          </p:cNvPicPr>
          <p:nvPr/>
        </p:nvPicPr>
        <p:blipFill>
          <a:blip r:embed="rId3"/>
          <a:stretch>
            <a:fillRect/>
          </a:stretch>
        </p:blipFill>
        <p:spPr>
          <a:xfrm>
            <a:off x="6081014" y="1513405"/>
            <a:ext cx="881003" cy="881003"/>
          </a:xfrm>
          <a:prstGeom prst="rect">
            <a:avLst/>
          </a:prstGeom>
        </p:spPr>
      </p:pic>
      <p:pic>
        <p:nvPicPr>
          <p:cNvPr id="17" name="Imagen 16"/>
          <p:cNvPicPr>
            <a:picLocks noChangeAspect="1"/>
          </p:cNvPicPr>
          <p:nvPr/>
        </p:nvPicPr>
        <p:blipFill>
          <a:blip r:embed="rId4"/>
          <a:stretch>
            <a:fillRect/>
          </a:stretch>
        </p:blipFill>
        <p:spPr>
          <a:xfrm>
            <a:off x="2151104" y="1486825"/>
            <a:ext cx="907583" cy="907583"/>
          </a:xfrm>
          <a:prstGeom prst="rect">
            <a:avLst/>
          </a:prstGeom>
        </p:spPr>
      </p:pic>
      <p:sp>
        <p:nvSpPr>
          <p:cNvPr id="18" name="Rectángulo 17"/>
          <p:cNvSpPr/>
          <p:nvPr/>
        </p:nvSpPr>
        <p:spPr>
          <a:xfrm>
            <a:off x="4388067" y="2559712"/>
            <a:ext cx="413896" cy="646331"/>
          </a:xfrm>
          <a:prstGeom prst="rect">
            <a:avLst/>
          </a:prstGeom>
        </p:spPr>
        <p:txBody>
          <a:bodyPr wrap="none">
            <a:spAutoFit/>
          </a:bodyPr>
          <a:lstStyle/>
          <a:p>
            <a:r>
              <a:rPr lang="es-PE" sz="3600" b="1">
                <a:latin typeface="Calibri" charset="0"/>
                <a:ea typeface="Calibri" charset="0"/>
                <a:cs typeface="Calibri" charset="0"/>
              </a:rPr>
              <a:t>≠</a:t>
            </a:r>
            <a:endParaRPr lang="es-ES_tradnl" sz="3600" dirty="0">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1377567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918960" y="5364480"/>
            <a:ext cx="2133600" cy="224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object 7"/>
          <p:cNvSpPr txBox="1"/>
          <p:nvPr/>
        </p:nvSpPr>
        <p:spPr>
          <a:xfrm>
            <a:off x="1282298" y="918373"/>
            <a:ext cx="5636662" cy="1508105"/>
          </a:xfrm>
          <a:prstGeom prst="rect">
            <a:avLst/>
          </a:prstGeom>
        </p:spPr>
        <p:txBody>
          <a:bodyPr vert="horz" wrap="square" lIns="0" tIns="0" rIns="0" bIns="0" rtlCol="0">
            <a:spAutoFit/>
          </a:bodyPr>
          <a:lstStyle/>
          <a:p>
            <a:pPr marL="11725" lvl="0">
              <a:buSzPct val="100000"/>
              <a:tabLst>
                <a:tab pos="121285" algn="l"/>
              </a:tabLst>
            </a:pPr>
            <a:r>
              <a:rPr lang="es-PE" sz="1400" spc="-10" dirty="0">
                <a:solidFill>
                  <a:srgbClr val="262626"/>
                </a:solidFill>
                <a:latin typeface="Calibri" charset="0"/>
                <a:ea typeface="Calibri" charset="0"/>
                <a:cs typeface="Calibri" charset="0"/>
              </a:rPr>
              <a:t>Comprender el significado de un indicador y la importancia para la gestión.</a:t>
            </a:r>
          </a:p>
          <a:p>
            <a:pPr marL="11725" lvl="0">
              <a:buSzPct val="100000"/>
              <a:tabLst>
                <a:tab pos="121285" algn="l"/>
              </a:tabLst>
            </a:pPr>
            <a:endParaRPr lang="es-PE" sz="1400" spc="-10" dirty="0">
              <a:solidFill>
                <a:srgbClr val="262626"/>
              </a:solidFill>
              <a:latin typeface="Calibri" charset="0"/>
              <a:ea typeface="Calibri" charset="0"/>
              <a:cs typeface="Calibri" charset="0"/>
            </a:endParaRPr>
          </a:p>
          <a:p>
            <a:pPr marL="11725" lvl="0">
              <a:buSzPct val="100000"/>
              <a:tabLst>
                <a:tab pos="121285" algn="l"/>
              </a:tabLst>
            </a:pPr>
            <a:r>
              <a:rPr lang="es-PE" sz="1400" spc="-10" dirty="0">
                <a:solidFill>
                  <a:srgbClr val="262626"/>
                </a:solidFill>
                <a:latin typeface="Calibri" charset="0"/>
                <a:ea typeface="Calibri" charset="0"/>
                <a:cs typeface="Calibri" charset="0"/>
              </a:rPr>
              <a:t>Aplicar las fases para el establecimiento de indicadores.</a:t>
            </a:r>
          </a:p>
          <a:p>
            <a:pPr marL="11725" lvl="0">
              <a:buSzPct val="100000"/>
              <a:tabLst>
                <a:tab pos="121285" algn="l"/>
              </a:tabLst>
            </a:pPr>
            <a:endParaRPr lang="es-PE" sz="1400" spc="-10" dirty="0">
              <a:solidFill>
                <a:srgbClr val="262626"/>
              </a:solidFill>
              <a:latin typeface="Calibri" charset="0"/>
              <a:ea typeface="Calibri" charset="0"/>
              <a:cs typeface="Calibri" charset="0"/>
            </a:endParaRPr>
          </a:p>
          <a:p>
            <a:pPr marL="11725" lvl="0">
              <a:buSzPct val="100000"/>
              <a:tabLst>
                <a:tab pos="121285" algn="l"/>
              </a:tabLst>
            </a:pPr>
            <a:r>
              <a:rPr lang="es-PE" sz="1400" spc="-10" dirty="0">
                <a:solidFill>
                  <a:srgbClr val="262626"/>
                </a:solidFill>
                <a:latin typeface="Calibri" charset="0"/>
                <a:ea typeface="Calibri" charset="0"/>
                <a:cs typeface="Calibri" charset="0"/>
              </a:rPr>
              <a:t>Explicar el significado de productividad y su relación con la producción.</a:t>
            </a:r>
          </a:p>
          <a:p>
            <a:pPr marL="11725" lvl="0">
              <a:buSzPct val="100000"/>
              <a:tabLst>
                <a:tab pos="121285" algn="l"/>
              </a:tabLst>
            </a:pPr>
            <a:endParaRPr lang="es-PE" sz="1400" spc="-10" dirty="0">
              <a:solidFill>
                <a:srgbClr val="262626"/>
              </a:solidFill>
              <a:latin typeface="Calibri" charset="0"/>
              <a:ea typeface="Calibri" charset="0"/>
              <a:cs typeface="Calibri" charset="0"/>
            </a:endParaRPr>
          </a:p>
          <a:p>
            <a:pPr marL="11725" lvl="0">
              <a:buSzPct val="100000"/>
              <a:tabLst>
                <a:tab pos="121285" algn="l"/>
              </a:tabLst>
            </a:pPr>
            <a:r>
              <a:rPr lang="es-PE" sz="1400" spc="-10" dirty="0">
                <a:solidFill>
                  <a:srgbClr val="262626"/>
                </a:solidFill>
                <a:latin typeface="Calibri" charset="0"/>
                <a:ea typeface="Calibri" charset="0"/>
                <a:cs typeface="Calibri" charset="0"/>
              </a:rPr>
              <a:t>Utilizar mediciones de productividad en la propia experiencia laboral.</a:t>
            </a:r>
          </a:p>
        </p:txBody>
      </p:sp>
      <p:pic>
        <p:nvPicPr>
          <p:cNvPr id="6" name="Imagen 5"/>
          <p:cNvPicPr>
            <a:picLocks noChangeAspect="1"/>
          </p:cNvPicPr>
          <p:nvPr/>
        </p:nvPicPr>
        <p:blipFill>
          <a:blip r:embed="rId3"/>
          <a:stretch>
            <a:fillRect/>
          </a:stretch>
        </p:blipFill>
        <p:spPr>
          <a:xfrm>
            <a:off x="1010839" y="954885"/>
            <a:ext cx="117851" cy="121369"/>
          </a:xfrm>
          <a:prstGeom prst="rect">
            <a:avLst/>
          </a:prstGeom>
        </p:spPr>
      </p:pic>
      <p:pic>
        <p:nvPicPr>
          <p:cNvPr id="14" name="Imagen 13"/>
          <p:cNvPicPr>
            <a:picLocks noChangeAspect="1"/>
          </p:cNvPicPr>
          <p:nvPr/>
        </p:nvPicPr>
        <p:blipFill>
          <a:blip r:embed="rId3"/>
          <a:stretch>
            <a:fillRect/>
          </a:stretch>
        </p:blipFill>
        <p:spPr>
          <a:xfrm>
            <a:off x="1010839" y="1396851"/>
            <a:ext cx="117851" cy="121369"/>
          </a:xfrm>
          <a:prstGeom prst="rect">
            <a:avLst/>
          </a:prstGeom>
        </p:spPr>
      </p:pic>
      <p:sp>
        <p:nvSpPr>
          <p:cNvPr id="2" name="Rectángulo 1"/>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a:blip r:embed="rId3"/>
          <a:stretch>
            <a:fillRect/>
          </a:stretch>
        </p:blipFill>
        <p:spPr>
          <a:xfrm>
            <a:off x="1010839" y="1812987"/>
            <a:ext cx="117851" cy="121369"/>
          </a:xfrm>
          <a:prstGeom prst="rect">
            <a:avLst/>
          </a:prstGeom>
        </p:spPr>
      </p:pic>
      <p:sp>
        <p:nvSpPr>
          <p:cNvPr id="9" name="Rectángulo 8"/>
          <p:cNvSpPr/>
          <p:nvPr/>
        </p:nvSpPr>
        <p:spPr>
          <a:xfrm>
            <a:off x="367553" y="5298141"/>
            <a:ext cx="3792071" cy="2907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1" name="Imagen 10"/>
          <p:cNvPicPr>
            <a:picLocks noChangeAspect="1"/>
          </p:cNvPicPr>
          <p:nvPr/>
        </p:nvPicPr>
        <p:blipFill>
          <a:blip r:embed="rId4" cstate="print">
            <a:alphaModFix amt="42000"/>
            <a:extLst>
              <a:ext uri="{28A0092B-C50C-407E-A947-70E740481C1C}">
                <a14:useLocalDpi xmlns:a14="http://schemas.microsoft.com/office/drawing/2010/main" val="0"/>
              </a:ext>
            </a:extLst>
          </a:blip>
          <a:stretch>
            <a:fillRect/>
          </a:stretch>
        </p:blipFill>
        <p:spPr>
          <a:xfrm>
            <a:off x="6986661" y="3052731"/>
            <a:ext cx="1689027" cy="2181257"/>
          </a:xfrm>
          <a:prstGeom prst="rect">
            <a:avLst/>
          </a:prstGeom>
        </p:spPr>
      </p:pic>
      <p:pic>
        <p:nvPicPr>
          <p:cNvPr id="12" name="Imagen 11"/>
          <p:cNvPicPr>
            <a:picLocks noChangeAspect="1"/>
          </p:cNvPicPr>
          <p:nvPr/>
        </p:nvPicPr>
        <p:blipFill>
          <a:blip r:embed="rId3"/>
          <a:stretch>
            <a:fillRect/>
          </a:stretch>
        </p:blipFill>
        <p:spPr>
          <a:xfrm>
            <a:off x="1010839" y="2249787"/>
            <a:ext cx="117851" cy="121369"/>
          </a:xfrm>
          <a:prstGeom prst="rect">
            <a:avLst/>
          </a:prstGeom>
        </p:spPr>
      </p:pic>
      <p:sp>
        <p:nvSpPr>
          <p:cNvPr id="13" name="Rectangle 5">
            <a:extLst>
              <a:ext uri="{FF2B5EF4-FFF2-40B4-BE49-F238E27FC236}">
                <a16:creationId xmlns:a16="http://schemas.microsoft.com/office/drawing/2014/main" id="{51601717-28EE-3843-B002-40E03DBF014F}"/>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INTRODUCCIÓN </a:t>
            </a:r>
          </a:p>
        </p:txBody>
      </p:sp>
    </p:spTree>
    <p:extLst>
      <p:ext uri="{BB962C8B-B14F-4D97-AF65-F5344CB8AC3E}">
        <p14:creationId xmlns:p14="http://schemas.microsoft.com/office/powerpoint/2010/main" val="7832399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charset="0"/>
                <a:ea typeface="Calibri" charset="0"/>
                <a:cs typeface="Calibri" charset="0"/>
              </a:rPr>
              <a:t>+ </a:t>
            </a:r>
            <a:r>
              <a:rPr lang="en-US" sz="1000" dirty="0">
                <a:solidFill>
                  <a:schemeClr val="bg1">
                    <a:lumMod val="65000"/>
                  </a:schemeClr>
                </a:solidFill>
                <a:latin typeface="Calibri" charset="0"/>
                <a:ea typeface="Calibri" charset="0"/>
                <a:cs typeface="Calibri" charset="0"/>
              </a:rPr>
              <a:t>C</a:t>
            </a:r>
            <a:r>
              <a:rPr lang="es-PE" sz="1000" dirty="0">
                <a:solidFill>
                  <a:schemeClr val="bg1">
                    <a:lumMod val="65000"/>
                  </a:schemeClr>
                </a:solidFill>
                <a:latin typeface="Calibri" charset="0"/>
                <a:ea typeface="Calibri" charset="0"/>
                <a:cs typeface="Calibri" charset="0"/>
              </a:rPr>
              <a:t>ONCEPTO DE PRODUCTIVIDAD</a:t>
            </a:r>
          </a:p>
        </p:txBody>
      </p:sp>
      <p:sp>
        <p:nvSpPr>
          <p:cNvPr id="3" name="Flecha arriba 2"/>
          <p:cNvSpPr/>
          <p:nvPr/>
        </p:nvSpPr>
        <p:spPr>
          <a:xfrm>
            <a:off x="2339481" y="1639604"/>
            <a:ext cx="1460392" cy="1416138"/>
          </a:xfrm>
          <a:prstGeom prst="upArrow">
            <a:avLst/>
          </a:prstGeom>
          <a:solidFill>
            <a:srgbClr val="7150A0"/>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4" name="Flecha abajo 3"/>
          <p:cNvSpPr/>
          <p:nvPr/>
        </p:nvSpPr>
        <p:spPr>
          <a:xfrm>
            <a:off x="2861524" y="3402880"/>
            <a:ext cx="1460392" cy="1416138"/>
          </a:xfrm>
          <a:prstGeom prst="downArrow">
            <a:avLst/>
          </a:prstGeom>
          <a:solidFill>
            <a:srgbClr val="EE4639"/>
          </a:solidFill>
        </p:spPr>
        <p:style>
          <a:lnRef idx="2">
            <a:schemeClr val="lt1">
              <a:hueOff val="0"/>
              <a:satOff val="0"/>
              <a:lumOff val="0"/>
              <a:alphaOff val="0"/>
            </a:schemeClr>
          </a:lnRef>
          <a:fillRef idx="1">
            <a:schemeClr val="accent5">
              <a:hueOff val="-9933876"/>
              <a:satOff val="39811"/>
              <a:lumOff val="8628"/>
              <a:alphaOff val="0"/>
            </a:schemeClr>
          </a:fillRef>
          <a:effectRef idx="0">
            <a:schemeClr val="accent5">
              <a:hueOff val="-9933876"/>
              <a:satOff val="39811"/>
              <a:lumOff val="8628"/>
              <a:alphaOff val="0"/>
            </a:schemeClr>
          </a:effectRef>
          <a:fontRef idx="minor">
            <a:schemeClr val="lt1"/>
          </a:fontRef>
        </p:style>
      </p:sp>
      <p:cxnSp>
        <p:nvCxnSpPr>
          <p:cNvPr id="5" name="Conector recto 4"/>
          <p:cNvCxnSpPr/>
          <p:nvPr/>
        </p:nvCxnSpPr>
        <p:spPr>
          <a:xfrm>
            <a:off x="3714830" y="3017105"/>
            <a:ext cx="2885084" cy="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4652117" y="2390843"/>
            <a:ext cx="1500091" cy="341632"/>
          </a:xfrm>
          <a:prstGeom prst="rect">
            <a:avLst/>
          </a:prstGeom>
        </p:spPr>
        <p:txBody>
          <a:bodyPr wrap="none">
            <a:spAutoFit/>
          </a:bodyPr>
          <a:lstStyle/>
          <a:p>
            <a:pPr lvl="0" defTabSz="2089150">
              <a:lnSpc>
                <a:spcPct val="90000"/>
              </a:lnSpc>
              <a:spcBef>
                <a:spcPct val="0"/>
              </a:spcBef>
              <a:spcAft>
                <a:spcPct val="35000"/>
              </a:spcAft>
            </a:pPr>
            <a:r>
              <a:rPr lang="es-PE" b="1" dirty="0">
                <a:latin typeface="Calibri" charset="0"/>
                <a:ea typeface="Calibri" charset="0"/>
                <a:cs typeface="Calibri" charset="0"/>
              </a:rPr>
              <a:t>PRODUCCIÓN</a:t>
            </a:r>
          </a:p>
        </p:txBody>
      </p:sp>
      <p:sp>
        <p:nvSpPr>
          <p:cNvPr id="7" name="Rectángulo 6"/>
          <p:cNvSpPr/>
          <p:nvPr/>
        </p:nvSpPr>
        <p:spPr>
          <a:xfrm>
            <a:off x="4803697" y="3464174"/>
            <a:ext cx="1196931" cy="341632"/>
          </a:xfrm>
          <a:prstGeom prst="rect">
            <a:avLst/>
          </a:prstGeom>
        </p:spPr>
        <p:txBody>
          <a:bodyPr wrap="none">
            <a:spAutoFit/>
          </a:bodyPr>
          <a:lstStyle/>
          <a:p>
            <a:pPr lvl="0" defTabSz="2089150">
              <a:lnSpc>
                <a:spcPct val="90000"/>
              </a:lnSpc>
              <a:spcBef>
                <a:spcPct val="0"/>
              </a:spcBef>
              <a:spcAft>
                <a:spcPct val="35000"/>
              </a:spcAft>
            </a:pPr>
            <a:r>
              <a:rPr lang="es-PE" b="1" dirty="0">
                <a:latin typeface="Calibri" charset="0"/>
                <a:ea typeface="Calibri" charset="0"/>
                <a:cs typeface="Calibri" charset="0"/>
              </a:rPr>
              <a:t>RECURSOS</a:t>
            </a:r>
          </a:p>
        </p:txBody>
      </p:sp>
      <p:sp>
        <p:nvSpPr>
          <p:cNvPr id="8" name="object 7"/>
          <p:cNvSpPr txBox="1"/>
          <p:nvPr/>
        </p:nvSpPr>
        <p:spPr>
          <a:xfrm>
            <a:off x="506413" y="915988"/>
            <a:ext cx="8102216" cy="246221"/>
          </a:xfrm>
          <a:prstGeom prst="rect">
            <a:avLst/>
          </a:prstGeom>
        </p:spPr>
        <p:txBody>
          <a:bodyPr vert="horz" wrap="square" lIns="0" tIns="0" rIns="0" bIns="0" rtlCol="0">
            <a:spAutoFit/>
          </a:bodyPr>
          <a:lstStyle/>
          <a:p>
            <a:r>
              <a:rPr lang="en-US" sz="1600" b="1" dirty="0">
                <a:latin typeface="Calibri" charset="0"/>
                <a:ea typeface="Calibri" charset="0"/>
                <a:cs typeface="Calibri" charset="0"/>
              </a:rPr>
              <a:t>PRODUCTIVIDAD</a:t>
            </a:r>
          </a:p>
        </p:txBody>
      </p:sp>
    </p:spTree>
    <p:extLst>
      <p:ext uri="{BB962C8B-B14F-4D97-AF65-F5344CB8AC3E}">
        <p14:creationId xmlns:p14="http://schemas.microsoft.com/office/powerpoint/2010/main" val="11330106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2" y="3169972"/>
            <a:ext cx="7328415"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¿CÓMO SE MIDE </a:t>
            </a:r>
            <a:br>
              <a:rPr lang="es-PE" sz="2800" b="1" dirty="0">
                <a:solidFill>
                  <a:schemeClr val="bg1"/>
                </a:solidFill>
                <a:latin typeface="Calibri"/>
                <a:cs typeface="Calibri"/>
              </a:rPr>
            </a:br>
            <a:r>
              <a:rPr lang="es-PE" sz="2800" b="1" dirty="0">
                <a:solidFill>
                  <a:schemeClr val="bg1"/>
                </a:solidFill>
                <a:latin typeface="Graphik Bold" charset="0"/>
                <a:ea typeface="Graphik Bold" charset="0"/>
                <a:cs typeface="Graphik Bold" charset="0"/>
              </a:rPr>
              <a:t>LA PRODUCTIVIDAD?</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21179773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ángulo 17"/>
          <p:cNvSpPr/>
          <p:nvPr/>
        </p:nvSpPr>
        <p:spPr>
          <a:xfrm>
            <a:off x="2580516" y="1774781"/>
            <a:ext cx="5346792" cy="830997"/>
          </a:xfrm>
          <a:prstGeom prst="rect">
            <a:avLst/>
          </a:prstGeom>
        </p:spPr>
        <p:txBody>
          <a:bodyPr wrap="square">
            <a:spAutoFit/>
          </a:bodyPr>
          <a:lstStyle/>
          <a:p>
            <a:r>
              <a:rPr lang="es-ES" sz="1600" dirty="0">
                <a:latin typeface="Calibri" charset="0"/>
                <a:ea typeface="Calibri" charset="0"/>
                <a:cs typeface="Calibri" charset="0"/>
              </a:rPr>
              <a:t>Una empresa produce carteras de cuero, y en un período determinado elabora 10 000 unidades empleando </a:t>
            </a:r>
            <a:br>
              <a:rPr lang="es-ES" sz="1600" dirty="0">
                <a:latin typeface="Calibri" charset="0"/>
                <a:ea typeface="Calibri" charset="0"/>
                <a:cs typeface="Calibri" charset="0"/>
              </a:rPr>
            </a:br>
            <a:r>
              <a:rPr lang="es-ES" sz="1600" dirty="0">
                <a:latin typeface="Calibri" charset="0"/>
                <a:ea typeface="Calibri" charset="0"/>
                <a:cs typeface="Calibri" charset="0"/>
              </a:rPr>
              <a:t>50 personas que trabajan 8 horas diarias durante 25 días.</a:t>
            </a:r>
            <a:endParaRPr lang="es-PE" sz="1600" dirty="0">
              <a:latin typeface="Calibri" charset="0"/>
              <a:ea typeface="Calibri" charset="0"/>
              <a:cs typeface="Calibri" charset="0"/>
            </a:endParaRPr>
          </a:p>
        </p:txBody>
      </p:sp>
      <p:sp>
        <p:nvSpPr>
          <p:cNvPr id="7"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charset="0"/>
                <a:ea typeface="Calibri" charset="0"/>
                <a:cs typeface="Calibri" charset="0"/>
              </a:rPr>
              <a:t>+ </a:t>
            </a:r>
            <a:r>
              <a:rPr lang="en-US" sz="1000" dirty="0">
                <a:solidFill>
                  <a:schemeClr val="bg1">
                    <a:lumMod val="65000"/>
                  </a:schemeClr>
                </a:solidFill>
                <a:latin typeface="Calibri" charset="0"/>
                <a:ea typeface="Calibri" charset="0"/>
                <a:cs typeface="Calibri" charset="0"/>
              </a:rPr>
              <a:t>¿CÓMO SE MIDE LA PRODUCTIVIDAD?</a:t>
            </a:r>
          </a:p>
        </p:txBody>
      </p:sp>
      <p:sp>
        <p:nvSpPr>
          <p:cNvPr id="8" name="object 7"/>
          <p:cNvSpPr txBox="1"/>
          <p:nvPr/>
        </p:nvSpPr>
        <p:spPr>
          <a:xfrm>
            <a:off x="506413" y="915988"/>
            <a:ext cx="8102216" cy="246221"/>
          </a:xfrm>
          <a:prstGeom prst="rect">
            <a:avLst/>
          </a:prstGeom>
        </p:spPr>
        <p:txBody>
          <a:bodyPr vert="horz" wrap="square" lIns="0" tIns="0" rIns="0" bIns="0" rtlCol="0">
            <a:spAutoFit/>
          </a:bodyPr>
          <a:lstStyle/>
          <a:p>
            <a:r>
              <a:rPr lang="es-PE" sz="1600" b="1" dirty="0">
                <a:latin typeface="Calibri" charset="0"/>
                <a:ea typeface="Calibri" charset="0"/>
                <a:cs typeface="Calibri" charset="0"/>
              </a:rPr>
              <a:t>A MAYOR PRODUCCIÓN, ¿MAYOR PRODUCTIVIDAD?</a:t>
            </a:r>
          </a:p>
        </p:txBody>
      </p:sp>
      <p:pic>
        <p:nvPicPr>
          <p:cNvPr id="2" name="Imagen 1"/>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863600" y="1332786"/>
            <a:ext cx="1514287" cy="1714986"/>
          </a:xfrm>
          <a:prstGeom prst="rect">
            <a:avLst/>
          </a:prstGeom>
        </p:spPr>
      </p:pic>
      <p:sp>
        <p:nvSpPr>
          <p:cNvPr id="10" name="Rectángulo redondeado 9"/>
          <p:cNvSpPr/>
          <p:nvPr/>
        </p:nvSpPr>
        <p:spPr>
          <a:xfrm>
            <a:off x="857915" y="3327662"/>
            <a:ext cx="7069393" cy="1906325"/>
          </a:xfrm>
          <a:prstGeom prst="roundRect">
            <a:avLst>
              <a:gd name="adj" fmla="val 3235"/>
            </a:avLst>
          </a:prstGeom>
          <a:solidFill>
            <a:srgbClr val="E4DDED"/>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rtlCol="0" anchor="ctr"/>
          <a:lstStyle/>
          <a:p>
            <a:pPr marL="180975" indent="-180975">
              <a:lnSpc>
                <a:spcPct val="90000"/>
              </a:lnSpc>
              <a:buFont typeface="Arial" panose="020B0604020202020204" pitchFamily="34" charset="0"/>
              <a:buChar char="•"/>
            </a:pPr>
            <a:r>
              <a:rPr lang="es-ES" sz="1600" b="1" dirty="0">
                <a:solidFill>
                  <a:schemeClr val="tx1"/>
                </a:solidFill>
                <a:latin typeface="Calibri" charset="0"/>
                <a:ea typeface="Calibri" charset="0"/>
                <a:cs typeface="Calibri" charset="0"/>
              </a:rPr>
              <a:t>Producción</a:t>
            </a:r>
            <a:r>
              <a:rPr lang="es-ES" sz="1600" dirty="0">
                <a:solidFill>
                  <a:schemeClr val="tx1"/>
                </a:solidFill>
                <a:latin typeface="Calibri" charset="0"/>
                <a:ea typeface="Calibri" charset="0"/>
                <a:cs typeface="Calibri" charset="0"/>
              </a:rPr>
              <a:t>			=            10 000 carteras </a:t>
            </a:r>
            <a:endParaRPr lang="es-PE" sz="1600" dirty="0">
              <a:solidFill>
                <a:schemeClr val="tx1"/>
              </a:solidFill>
              <a:latin typeface="Calibri" charset="0"/>
              <a:ea typeface="Calibri" charset="0"/>
              <a:cs typeface="Calibri" charset="0"/>
            </a:endParaRPr>
          </a:p>
          <a:p>
            <a:pPr marL="180975" indent="-180975">
              <a:lnSpc>
                <a:spcPct val="90000"/>
              </a:lnSpc>
              <a:buFont typeface="Arial" panose="020B0604020202020204" pitchFamily="34" charset="0"/>
              <a:buChar char="•"/>
            </a:pPr>
            <a:endParaRPr lang="es-PE" sz="1600" dirty="0">
              <a:solidFill>
                <a:schemeClr val="tx1"/>
              </a:solidFill>
              <a:latin typeface="Calibri" charset="0"/>
              <a:ea typeface="Calibri" charset="0"/>
              <a:cs typeface="Calibri" charset="0"/>
            </a:endParaRPr>
          </a:p>
          <a:p>
            <a:pPr marL="180975" indent="-180975">
              <a:lnSpc>
                <a:spcPct val="90000"/>
              </a:lnSpc>
              <a:buFont typeface="Arial" panose="020B0604020202020204" pitchFamily="34" charset="0"/>
              <a:buChar char="•"/>
            </a:pPr>
            <a:r>
              <a:rPr lang="es-ES" sz="1600" b="1" dirty="0">
                <a:solidFill>
                  <a:schemeClr val="tx1"/>
                </a:solidFill>
                <a:latin typeface="Calibri" charset="0"/>
                <a:ea typeface="Calibri" charset="0"/>
                <a:cs typeface="Calibri" charset="0"/>
              </a:rPr>
              <a:t>Productividad</a:t>
            </a:r>
            <a:r>
              <a:rPr lang="es-ES" sz="1600" dirty="0">
                <a:solidFill>
                  <a:schemeClr val="tx1"/>
                </a:solidFill>
                <a:latin typeface="Calibri" charset="0"/>
                <a:ea typeface="Calibri" charset="0"/>
                <a:cs typeface="Calibri" charset="0"/>
              </a:rPr>
              <a:t> (de la mano de obra)	=           </a:t>
            </a:r>
            <a:r>
              <a:rPr lang="es-ES" sz="1600" u="sng" dirty="0">
                <a:solidFill>
                  <a:schemeClr val="tx1"/>
                </a:solidFill>
                <a:latin typeface="Calibri" charset="0"/>
                <a:ea typeface="Calibri" charset="0"/>
                <a:cs typeface="Calibri" charset="0"/>
              </a:rPr>
              <a:t> 10 000 carteras </a:t>
            </a:r>
            <a:endParaRPr lang="es-PE" sz="1600" u="sng" dirty="0">
              <a:solidFill>
                <a:schemeClr val="tx1"/>
              </a:solidFill>
              <a:latin typeface="Calibri" charset="0"/>
              <a:ea typeface="Calibri" charset="0"/>
              <a:cs typeface="Calibri" charset="0"/>
            </a:endParaRPr>
          </a:p>
          <a:p>
            <a:pPr marL="180975" indent="-180975">
              <a:lnSpc>
                <a:spcPct val="90000"/>
              </a:lnSpc>
            </a:pPr>
            <a:r>
              <a:rPr lang="es-ES" sz="1600" dirty="0">
                <a:solidFill>
                  <a:schemeClr val="tx1"/>
                </a:solidFill>
                <a:latin typeface="Calibri" charset="0"/>
                <a:ea typeface="Calibri" charset="0"/>
                <a:cs typeface="Calibri" charset="0"/>
              </a:rPr>
              <a:t>				                             50 x 8 x 25 horas-hombre </a:t>
            </a:r>
            <a:endParaRPr lang="es-PE" sz="1600" dirty="0">
              <a:solidFill>
                <a:schemeClr val="tx1"/>
              </a:solidFill>
              <a:latin typeface="Calibri" charset="0"/>
              <a:ea typeface="Calibri" charset="0"/>
              <a:cs typeface="Calibri" charset="0"/>
            </a:endParaRPr>
          </a:p>
          <a:p>
            <a:pPr marL="180975" indent="-180975">
              <a:lnSpc>
                <a:spcPct val="90000"/>
              </a:lnSpc>
            </a:pPr>
            <a:r>
              <a:rPr lang="es-ES" sz="1600" dirty="0">
                <a:solidFill>
                  <a:schemeClr val="tx1"/>
                </a:solidFill>
                <a:latin typeface="Calibri" charset="0"/>
                <a:ea typeface="Calibri" charset="0"/>
                <a:cs typeface="Calibri" charset="0"/>
              </a:rPr>
              <a:t>				</a:t>
            </a:r>
          </a:p>
          <a:p>
            <a:pPr>
              <a:lnSpc>
                <a:spcPct val="90000"/>
              </a:lnSpc>
            </a:pPr>
            <a:r>
              <a:rPr lang="es-ES" sz="1600" dirty="0">
                <a:solidFill>
                  <a:schemeClr val="tx1"/>
                </a:solidFill>
                <a:latin typeface="Calibri" charset="0"/>
                <a:ea typeface="Calibri" charset="0"/>
                <a:cs typeface="Calibri" charset="0"/>
              </a:rPr>
              <a:t>			                    =            </a:t>
            </a:r>
            <a:r>
              <a:rPr lang="es-ES" sz="1600" b="1" dirty="0">
                <a:solidFill>
                  <a:schemeClr val="tx1"/>
                </a:solidFill>
                <a:latin typeface="Calibri" charset="0"/>
                <a:ea typeface="Calibri" charset="0"/>
                <a:cs typeface="Calibri" charset="0"/>
              </a:rPr>
              <a:t>1 cartera hora-hombre </a:t>
            </a:r>
            <a:endParaRPr lang="es-PE" sz="1600" b="1" dirty="0">
              <a:solidFill>
                <a:schemeClr val="tx1"/>
              </a:solidFill>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2000822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uadroTexto 14"/>
          <p:cNvSpPr txBox="1"/>
          <p:nvPr/>
        </p:nvSpPr>
        <p:spPr>
          <a:xfrm>
            <a:off x="508000" y="915988"/>
            <a:ext cx="8186738" cy="892552"/>
          </a:xfrm>
          <a:prstGeom prst="rect">
            <a:avLst/>
          </a:prstGeom>
          <a:noFill/>
          <a:ln w="28575">
            <a:noFill/>
            <a:prstDash val="dash"/>
          </a:ln>
        </p:spPr>
        <p:txBody>
          <a:bodyPr wrap="square" lIns="0" tIns="0" rIns="0" bIns="0" rtlCol="0">
            <a:spAutoFit/>
          </a:bodyPr>
          <a:lstStyle/>
          <a:p>
            <a:pPr>
              <a:spcAft>
                <a:spcPts val="1200"/>
              </a:spcAft>
            </a:pPr>
            <a:r>
              <a:rPr lang="es-PE" sz="1600" b="1" dirty="0">
                <a:latin typeface="Calibri" charset="0"/>
                <a:ea typeface="Calibri" charset="0"/>
                <a:cs typeface="Calibri" charset="0"/>
              </a:rPr>
              <a:t>A MAYOR PRODUCCIÓN, ¿MAYOR PRODUCTIVIDAD?</a:t>
            </a:r>
          </a:p>
          <a:p>
            <a:r>
              <a:rPr lang="es-ES" sz="1600" dirty="0">
                <a:latin typeface="Calibri" charset="0"/>
                <a:ea typeface="Calibri" charset="0"/>
                <a:cs typeface="Calibri" charset="0"/>
              </a:rPr>
              <a:t>Supongamos que esta empresa aumenta su producción en el siguiente período a 12000 carteras contratando 10 trabajadores más, que trabajan 8 horas diarias, durante 25 días.</a:t>
            </a:r>
            <a:endParaRPr lang="es-PE" sz="1600" dirty="0">
              <a:latin typeface="Calibri" charset="0"/>
              <a:ea typeface="Calibri" charset="0"/>
              <a:cs typeface="Calibri" charset="0"/>
            </a:endParaRPr>
          </a:p>
        </p:txBody>
      </p:sp>
      <p:sp>
        <p:nvSpPr>
          <p:cNvPr id="7" name="Rectángulo 6">
            <a:extLst>
              <a:ext uri="{FF2B5EF4-FFF2-40B4-BE49-F238E27FC236}">
                <a16:creationId xmlns:a16="http://schemas.microsoft.com/office/drawing/2014/main" id="{CC73BF96-E6B8-4DED-A64A-30BCC07B55BB}"/>
              </a:ext>
            </a:extLst>
          </p:cNvPr>
          <p:cNvSpPr/>
          <p:nvPr/>
        </p:nvSpPr>
        <p:spPr>
          <a:xfrm>
            <a:off x="503237" y="4439410"/>
            <a:ext cx="8186738" cy="246221"/>
          </a:xfrm>
          <a:prstGeom prst="rect">
            <a:avLst/>
          </a:prstGeom>
        </p:spPr>
        <p:txBody>
          <a:bodyPr wrap="square" lIns="0" tIns="0" rIns="0" bIns="0">
            <a:spAutoFit/>
          </a:bodyPr>
          <a:lstStyle/>
          <a:p>
            <a:r>
              <a:rPr lang="es-ES" sz="1600" dirty="0">
                <a:latin typeface="Calibri" panose="020F0502020204030204" pitchFamily="34" charset="0"/>
                <a:ea typeface="Times New Roman" panose="02020603050405020304" pitchFamily="18" charset="0"/>
                <a:cs typeface="Calibri" panose="020F0502020204030204" pitchFamily="34" charset="0"/>
              </a:rPr>
              <a:t>Está claro que la producción aumentó en 20%, pero la productividad no aumento en lo absoluto.</a:t>
            </a:r>
            <a:endParaRPr lang="es-PE" sz="1600" dirty="0">
              <a:latin typeface="Calibri" panose="020F0502020204030204" pitchFamily="34" charset="0"/>
              <a:cs typeface="Calibri" panose="020F0502020204030204" pitchFamily="34" charset="0"/>
            </a:endParaRPr>
          </a:p>
        </p:txBody>
      </p:sp>
      <p:sp>
        <p:nvSpPr>
          <p:cNvPr id="8"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charset="0"/>
                <a:ea typeface="Calibri" charset="0"/>
                <a:cs typeface="Calibri" charset="0"/>
              </a:rPr>
              <a:t>+ </a:t>
            </a:r>
            <a:r>
              <a:rPr lang="en-US" sz="1000" dirty="0">
                <a:solidFill>
                  <a:schemeClr val="bg1">
                    <a:lumMod val="65000"/>
                  </a:schemeClr>
                </a:solidFill>
                <a:latin typeface="Calibri" charset="0"/>
                <a:ea typeface="Calibri" charset="0"/>
                <a:cs typeface="Calibri" charset="0"/>
              </a:rPr>
              <a:t>¿CÓMO SE MIDE LA PRODUCTIVIDAD?</a:t>
            </a:r>
          </a:p>
        </p:txBody>
      </p:sp>
      <p:sp>
        <p:nvSpPr>
          <p:cNvPr id="9" name="Rectángulo redondeado 8"/>
          <p:cNvSpPr/>
          <p:nvPr/>
        </p:nvSpPr>
        <p:spPr>
          <a:xfrm>
            <a:off x="1046730" y="2208589"/>
            <a:ext cx="7069393" cy="1906325"/>
          </a:xfrm>
          <a:prstGeom prst="roundRect">
            <a:avLst>
              <a:gd name="adj" fmla="val 3235"/>
            </a:avLst>
          </a:prstGeom>
          <a:solidFill>
            <a:srgbClr val="E4DDED"/>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rtlCol="0" anchor="ctr"/>
          <a:lstStyle/>
          <a:p>
            <a:pPr marL="180975" indent="-180975">
              <a:lnSpc>
                <a:spcPct val="90000"/>
              </a:lnSpc>
              <a:buFont typeface="Arial" panose="020B0604020202020204" pitchFamily="34" charset="0"/>
              <a:buChar char="•"/>
            </a:pPr>
            <a:r>
              <a:rPr lang="es-ES" sz="1600" b="1" dirty="0">
                <a:solidFill>
                  <a:schemeClr val="tx1"/>
                </a:solidFill>
                <a:latin typeface="Calibri" charset="0"/>
                <a:ea typeface="Calibri" charset="0"/>
                <a:cs typeface="Calibri" charset="0"/>
              </a:rPr>
              <a:t>Producción</a:t>
            </a:r>
            <a:r>
              <a:rPr lang="es-ES" sz="1600" dirty="0">
                <a:solidFill>
                  <a:schemeClr val="tx1"/>
                </a:solidFill>
                <a:latin typeface="Calibri" charset="0"/>
                <a:ea typeface="Calibri" charset="0"/>
                <a:cs typeface="Calibri" charset="0"/>
              </a:rPr>
              <a:t>			=            12 000 carteras </a:t>
            </a:r>
            <a:endParaRPr lang="es-PE" sz="1600" dirty="0">
              <a:solidFill>
                <a:schemeClr val="tx1"/>
              </a:solidFill>
              <a:latin typeface="Calibri" charset="0"/>
              <a:ea typeface="Calibri" charset="0"/>
              <a:cs typeface="Calibri" charset="0"/>
            </a:endParaRPr>
          </a:p>
          <a:p>
            <a:pPr marL="180975" indent="-180975">
              <a:lnSpc>
                <a:spcPct val="90000"/>
              </a:lnSpc>
              <a:buFont typeface="Arial" panose="020B0604020202020204" pitchFamily="34" charset="0"/>
              <a:buChar char="•"/>
            </a:pPr>
            <a:endParaRPr lang="es-PE" sz="1600" dirty="0">
              <a:solidFill>
                <a:schemeClr val="tx1"/>
              </a:solidFill>
              <a:latin typeface="Calibri" charset="0"/>
              <a:ea typeface="Calibri" charset="0"/>
              <a:cs typeface="Calibri" charset="0"/>
            </a:endParaRPr>
          </a:p>
          <a:p>
            <a:pPr marL="180975" indent="-180975">
              <a:lnSpc>
                <a:spcPct val="90000"/>
              </a:lnSpc>
              <a:buFont typeface="Arial" panose="020B0604020202020204" pitchFamily="34" charset="0"/>
              <a:buChar char="•"/>
            </a:pPr>
            <a:r>
              <a:rPr lang="es-ES" sz="1600" b="1" dirty="0">
                <a:solidFill>
                  <a:schemeClr val="tx1"/>
                </a:solidFill>
                <a:latin typeface="Calibri" charset="0"/>
                <a:ea typeface="Calibri" charset="0"/>
                <a:cs typeface="Calibri" charset="0"/>
              </a:rPr>
              <a:t>Productividad</a:t>
            </a:r>
            <a:r>
              <a:rPr lang="es-ES" sz="1600" dirty="0">
                <a:solidFill>
                  <a:schemeClr val="tx1"/>
                </a:solidFill>
                <a:latin typeface="Calibri" charset="0"/>
                <a:ea typeface="Calibri" charset="0"/>
                <a:cs typeface="Calibri" charset="0"/>
              </a:rPr>
              <a:t> (de la mano de obra)	=           </a:t>
            </a:r>
            <a:r>
              <a:rPr lang="es-ES" sz="1600" u="sng" dirty="0">
                <a:solidFill>
                  <a:schemeClr val="tx1"/>
                </a:solidFill>
                <a:latin typeface="Calibri" charset="0"/>
                <a:ea typeface="Calibri" charset="0"/>
                <a:cs typeface="Calibri" charset="0"/>
              </a:rPr>
              <a:t> 12 000 carteras </a:t>
            </a:r>
            <a:endParaRPr lang="es-PE" sz="1600" u="sng" dirty="0">
              <a:solidFill>
                <a:schemeClr val="tx1"/>
              </a:solidFill>
              <a:latin typeface="Calibri" charset="0"/>
              <a:ea typeface="Calibri" charset="0"/>
              <a:cs typeface="Calibri" charset="0"/>
            </a:endParaRPr>
          </a:p>
          <a:p>
            <a:pPr marL="180975" indent="-180975">
              <a:lnSpc>
                <a:spcPct val="90000"/>
              </a:lnSpc>
            </a:pPr>
            <a:r>
              <a:rPr lang="es-ES" sz="1600" dirty="0">
                <a:solidFill>
                  <a:schemeClr val="tx1"/>
                </a:solidFill>
                <a:latin typeface="Calibri" charset="0"/>
                <a:ea typeface="Calibri" charset="0"/>
                <a:cs typeface="Calibri" charset="0"/>
              </a:rPr>
              <a:t>				                             60 x 8 x 25 horas-hombre </a:t>
            </a:r>
            <a:endParaRPr lang="es-PE" sz="1600" dirty="0">
              <a:solidFill>
                <a:schemeClr val="tx1"/>
              </a:solidFill>
              <a:latin typeface="Calibri" charset="0"/>
              <a:ea typeface="Calibri" charset="0"/>
              <a:cs typeface="Calibri" charset="0"/>
            </a:endParaRPr>
          </a:p>
          <a:p>
            <a:pPr marL="180975" indent="-180975">
              <a:lnSpc>
                <a:spcPct val="90000"/>
              </a:lnSpc>
            </a:pPr>
            <a:r>
              <a:rPr lang="es-ES" sz="1600" dirty="0">
                <a:solidFill>
                  <a:schemeClr val="tx1"/>
                </a:solidFill>
                <a:latin typeface="Calibri" charset="0"/>
                <a:ea typeface="Calibri" charset="0"/>
                <a:cs typeface="Calibri" charset="0"/>
              </a:rPr>
              <a:t>				</a:t>
            </a:r>
          </a:p>
          <a:p>
            <a:pPr>
              <a:lnSpc>
                <a:spcPct val="90000"/>
              </a:lnSpc>
            </a:pPr>
            <a:r>
              <a:rPr lang="es-ES" sz="1600" dirty="0">
                <a:solidFill>
                  <a:schemeClr val="tx1"/>
                </a:solidFill>
                <a:latin typeface="Calibri" charset="0"/>
                <a:ea typeface="Calibri" charset="0"/>
                <a:cs typeface="Calibri" charset="0"/>
              </a:rPr>
              <a:t>			                    =            </a:t>
            </a:r>
            <a:r>
              <a:rPr lang="es-ES" sz="1600" b="1" dirty="0">
                <a:solidFill>
                  <a:schemeClr val="tx1"/>
                </a:solidFill>
                <a:latin typeface="Calibri" charset="0"/>
                <a:ea typeface="Calibri" charset="0"/>
                <a:cs typeface="Calibri" charset="0"/>
              </a:rPr>
              <a:t>1 cartera hora-hombre </a:t>
            </a:r>
            <a:endParaRPr lang="es-PE" sz="1600" b="1" dirty="0">
              <a:solidFill>
                <a:schemeClr val="tx1"/>
              </a:solidFill>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381043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uadroTexto 14"/>
          <p:cNvSpPr txBox="1"/>
          <p:nvPr/>
        </p:nvSpPr>
        <p:spPr>
          <a:xfrm>
            <a:off x="544893" y="824955"/>
            <a:ext cx="7633074" cy="1938992"/>
          </a:xfrm>
          <a:prstGeom prst="rect">
            <a:avLst/>
          </a:prstGeom>
          <a:noFill/>
          <a:ln w="28575">
            <a:noFill/>
            <a:prstDash val="dash"/>
          </a:ln>
        </p:spPr>
        <p:txBody>
          <a:bodyPr wrap="square" lIns="0" tIns="0" rIns="0" bIns="0" rtlCol="0">
            <a:spAutoFit/>
          </a:bodyPr>
          <a:lstStyle/>
          <a:p>
            <a:r>
              <a:rPr lang="es-PE" b="1" dirty="0">
                <a:latin typeface="Calibri" charset="0"/>
                <a:ea typeface="Calibri" charset="0"/>
                <a:cs typeface="Calibri" charset="0"/>
              </a:rPr>
              <a:t>¿Y CÓMO VARIA LA PRODUCTIVIDAD EN LOS SECTORES ECONÓMICOS?</a:t>
            </a:r>
          </a:p>
          <a:p>
            <a:r>
              <a:rPr lang="es-ES" dirty="0">
                <a:latin typeface="Calibri" charset="0"/>
                <a:ea typeface="Calibri" charset="0"/>
                <a:cs typeface="Calibri" charset="0"/>
              </a:rPr>
              <a:t>Generalmente la productividad se mide mediante índices (relación de 2 magnitudes).</a:t>
            </a:r>
          </a:p>
          <a:p>
            <a:endParaRPr lang="es-ES" dirty="0">
              <a:latin typeface="Calibri" charset="0"/>
              <a:ea typeface="Calibri" charset="0"/>
              <a:cs typeface="Calibri" charset="0"/>
            </a:endParaRPr>
          </a:p>
          <a:p>
            <a:r>
              <a:rPr lang="es-ES" b="1" u="sng" dirty="0">
                <a:latin typeface="Calibri" charset="0"/>
                <a:ea typeface="Calibri" charset="0"/>
                <a:cs typeface="Calibri" charset="0"/>
              </a:rPr>
              <a:t>Por ejemplo, </a:t>
            </a:r>
            <a:r>
              <a:rPr lang="es-ES" dirty="0">
                <a:latin typeface="Calibri" charset="0"/>
                <a:ea typeface="Calibri" charset="0"/>
                <a:cs typeface="Calibri" charset="0"/>
              </a:rPr>
              <a:t>supongamos que se establece el índice de variación anual de salario mínimo para Perú para lo cual se tendría que efectuar el siguiente cálculo:</a:t>
            </a:r>
          </a:p>
          <a:p>
            <a:endParaRPr lang="es-PE" b="1" dirty="0">
              <a:latin typeface="Calibri" charset="0"/>
              <a:ea typeface="Calibri" charset="0"/>
              <a:cs typeface="Calibri" charset="0"/>
            </a:endParaRPr>
          </a:p>
        </p:txBody>
      </p:sp>
      <p:sp>
        <p:nvSpPr>
          <p:cNvPr id="6"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charset="0"/>
                <a:ea typeface="Calibri" charset="0"/>
                <a:cs typeface="Calibri" charset="0"/>
              </a:rPr>
              <a:t>+ </a:t>
            </a:r>
            <a:r>
              <a:rPr lang="en-US" sz="1000" dirty="0">
                <a:solidFill>
                  <a:schemeClr val="bg1">
                    <a:lumMod val="65000"/>
                  </a:schemeClr>
                </a:solidFill>
                <a:latin typeface="Calibri" charset="0"/>
                <a:ea typeface="Calibri" charset="0"/>
                <a:cs typeface="Calibri" charset="0"/>
              </a:rPr>
              <a:t>¿CÓMO SE MIDE LA PRODUCTIVIDAD?</a:t>
            </a:r>
          </a:p>
        </p:txBody>
      </p:sp>
      <p:sp>
        <p:nvSpPr>
          <p:cNvPr id="5" name="Rectángulo redondeado 4"/>
          <p:cNvSpPr/>
          <p:nvPr/>
        </p:nvSpPr>
        <p:spPr>
          <a:xfrm>
            <a:off x="1070094" y="2639537"/>
            <a:ext cx="7069393" cy="1906325"/>
          </a:xfrm>
          <a:prstGeom prst="roundRect">
            <a:avLst>
              <a:gd name="adj" fmla="val 3235"/>
            </a:avLst>
          </a:prstGeom>
          <a:solidFill>
            <a:srgbClr val="E4DDED"/>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rtlCol="0" anchor="ctr"/>
          <a:lstStyle/>
          <a:p>
            <a:pPr marL="180975" indent="-180975">
              <a:buFont typeface="Arial" panose="020B0604020202020204" pitchFamily="34" charset="0"/>
              <a:buChar char="•"/>
            </a:pPr>
            <a:r>
              <a:rPr lang="es-ES" sz="1600" b="1" dirty="0">
                <a:solidFill>
                  <a:schemeClr val="tx1"/>
                </a:solidFill>
                <a:latin typeface="Calibri" charset="0"/>
                <a:ea typeface="Calibri" charset="0"/>
                <a:cs typeface="Calibri" charset="0"/>
              </a:rPr>
              <a:t>Variación 	</a:t>
            </a:r>
            <a:r>
              <a:rPr lang="es-ES" sz="1600" dirty="0">
                <a:solidFill>
                  <a:schemeClr val="tx1"/>
                </a:solidFill>
                <a:latin typeface="Calibri" charset="0"/>
                <a:ea typeface="Calibri" charset="0"/>
                <a:cs typeface="Calibri" charset="0"/>
              </a:rPr>
              <a:t>= 	</a:t>
            </a:r>
            <a:r>
              <a:rPr lang="es-ES" sz="1600" u="sng" dirty="0">
                <a:solidFill>
                  <a:schemeClr val="tx1"/>
                </a:solidFill>
                <a:latin typeface="Calibri" charset="0"/>
                <a:ea typeface="Calibri" charset="0"/>
                <a:cs typeface="Calibri" charset="0"/>
              </a:rPr>
              <a:t>Salario mínimo 2023</a:t>
            </a:r>
          </a:p>
          <a:p>
            <a:r>
              <a:rPr lang="es-ES" sz="1600" dirty="0">
                <a:solidFill>
                  <a:schemeClr val="tx1"/>
                </a:solidFill>
                <a:latin typeface="Calibri" charset="0"/>
                <a:ea typeface="Calibri" charset="0"/>
                <a:cs typeface="Calibri" charset="0"/>
              </a:rPr>
              <a:t>			Salario mínimo 2022</a:t>
            </a:r>
            <a:endParaRPr lang="es-PE" sz="1600" dirty="0">
              <a:solidFill>
                <a:schemeClr val="tx1"/>
              </a:solidFill>
              <a:latin typeface="Calibri" charset="0"/>
              <a:ea typeface="Calibri" charset="0"/>
              <a:cs typeface="Calibri" charset="0"/>
            </a:endParaRPr>
          </a:p>
          <a:p>
            <a:pPr marL="180975" indent="-180975">
              <a:buFont typeface="Arial" panose="020B0604020202020204" pitchFamily="34" charset="0"/>
              <a:buChar char="•"/>
            </a:pPr>
            <a:endParaRPr lang="es-PE" sz="1600" dirty="0">
              <a:solidFill>
                <a:schemeClr val="tx1"/>
              </a:solidFill>
              <a:latin typeface="Calibri" charset="0"/>
              <a:ea typeface="Calibri" charset="0"/>
              <a:cs typeface="Calibri" charset="0"/>
            </a:endParaRPr>
          </a:p>
          <a:p>
            <a:pPr marL="180975" indent="-180975">
              <a:buFont typeface="Arial" panose="020B0604020202020204" pitchFamily="34" charset="0"/>
              <a:buChar char="•"/>
            </a:pPr>
            <a:r>
              <a:rPr lang="es-ES" sz="1600" b="1" dirty="0">
                <a:solidFill>
                  <a:schemeClr val="tx1"/>
                </a:solidFill>
                <a:latin typeface="Calibri" charset="0"/>
                <a:ea typeface="Calibri" charset="0"/>
                <a:cs typeface="Calibri" charset="0"/>
              </a:rPr>
              <a:t>Variación</a:t>
            </a:r>
            <a:r>
              <a:rPr lang="es-ES" sz="1600" dirty="0">
                <a:solidFill>
                  <a:schemeClr val="tx1"/>
                </a:solidFill>
                <a:latin typeface="Calibri" charset="0"/>
                <a:ea typeface="Calibri" charset="0"/>
                <a:cs typeface="Calibri" charset="0"/>
              </a:rPr>
              <a:t> 	=                  </a:t>
            </a:r>
            <a:r>
              <a:rPr lang="es-ES" sz="1600" u="sng" dirty="0">
                <a:solidFill>
                  <a:schemeClr val="tx1"/>
                </a:solidFill>
                <a:latin typeface="Calibri" charset="0"/>
                <a:ea typeface="Calibri" charset="0"/>
                <a:cs typeface="Calibri" charset="0"/>
              </a:rPr>
              <a:t> S/. 1025    </a:t>
            </a:r>
            <a:r>
              <a:rPr lang="es-ES" sz="1600" dirty="0">
                <a:solidFill>
                  <a:schemeClr val="tx1"/>
                </a:solidFill>
                <a:latin typeface="Calibri" charset="0"/>
                <a:ea typeface="Calibri" charset="0"/>
                <a:cs typeface="Calibri" charset="0"/>
              </a:rPr>
              <a:t>= 1.102</a:t>
            </a:r>
          </a:p>
          <a:p>
            <a:r>
              <a:rPr lang="es-ES" sz="1600" dirty="0">
                <a:solidFill>
                  <a:schemeClr val="tx1"/>
                </a:solidFill>
                <a:latin typeface="Calibri" charset="0"/>
                <a:ea typeface="Calibri" charset="0"/>
                <a:cs typeface="Calibri" charset="0"/>
              </a:rPr>
              <a:t>			 S/. 930</a:t>
            </a:r>
            <a:endParaRPr lang="es-PE" sz="1600" dirty="0">
              <a:solidFill>
                <a:schemeClr val="tx1"/>
              </a:solidFill>
              <a:latin typeface="Calibri" charset="0"/>
              <a:ea typeface="Calibri" charset="0"/>
              <a:cs typeface="Calibri" charset="0"/>
            </a:endParaRPr>
          </a:p>
        </p:txBody>
      </p:sp>
      <p:sp>
        <p:nvSpPr>
          <p:cNvPr id="2" name="CuadroTexto 1">
            <a:extLst>
              <a:ext uri="{FF2B5EF4-FFF2-40B4-BE49-F238E27FC236}">
                <a16:creationId xmlns:a16="http://schemas.microsoft.com/office/drawing/2014/main" id="{E7F1C6E0-B27B-4E98-8D7A-67D535D75159}"/>
              </a:ext>
            </a:extLst>
          </p:cNvPr>
          <p:cNvSpPr txBox="1"/>
          <p:nvPr/>
        </p:nvSpPr>
        <p:spPr>
          <a:xfrm>
            <a:off x="503237" y="4799012"/>
            <a:ext cx="7674730" cy="369332"/>
          </a:xfrm>
          <a:prstGeom prst="rect">
            <a:avLst/>
          </a:prstGeom>
          <a:noFill/>
        </p:spPr>
        <p:txBody>
          <a:bodyPr wrap="none" rtlCol="0">
            <a:spAutoFit/>
          </a:bodyPr>
          <a:lstStyle/>
          <a:p>
            <a:r>
              <a:rPr lang="es-ES" dirty="0">
                <a:latin typeface="Calibri" panose="020F0502020204030204" pitchFamily="34" charset="0"/>
                <a:cs typeface="Calibri" panose="020F0502020204030204" pitchFamily="34" charset="0"/>
              </a:rPr>
              <a:t>Esto quiere decir que de un año para otro, el salario mínimo aumentó en 10.2% </a:t>
            </a:r>
            <a:endParaRPr lang="es-PE" dirty="0">
              <a:latin typeface="Calibri" panose="020F0502020204030204" pitchFamily="34" charset="0"/>
              <a:cs typeface="Calibri" panose="020F0502020204030204" pitchFamily="34" charset="0"/>
            </a:endParaRPr>
          </a:p>
        </p:txBody>
      </p:sp>
    </p:spTree>
    <p:custDataLst>
      <p:tags r:id="rId1"/>
    </p:custDataLst>
    <p:extLst>
      <p:ext uri="{BB962C8B-B14F-4D97-AF65-F5344CB8AC3E}">
        <p14:creationId xmlns:p14="http://schemas.microsoft.com/office/powerpoint/2010/main" val="401432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507231" y="916806"/>
            <a:ext cx="7817260" cy="738664"/>
          </a:xfrm>
          <a:prstGeom prst="rect">
            <a:avLst/>
          </a:prstGeom>
        </p:spPr>
        <p:txBody>
          <a:bodyPr wrap="square" lIns="0" tIns="0" rIns="0" bIns="0">
            <a:spAutoFit/>
          </a:bodyPr>
          <a:lstStyle/>
          <a:p>
            <a:pPr marL="174625" indent="-174625">
              <a:spcAft>
                <a:spcPts val="1000"/>
              </a:spcAft>
              <a:buFont typeface="Arial" panose="020B0604020202020204" pitchFamily="34" charset="0"/>
              <a:buChar char="•"/>
            </a:pPr>
            <a:r>
              <a:rPr lang="es-PE" sz="1600" dirty="0">
                <a:effectLst/>
                <a:latin typeface="Calibri" charset="0"/>
                <a:ea typeface="Calibri" charset="0"/>
                <a:cs typeface="Calibri" charset="0"/>
              </a:rPr>
              <a:t>La empresa Peru Techo se dedica a la colocación de falsos techos. Si sus 28 trabajadores trabajan cada uno 2,100 horas al año instalando un total de 215,000 Mt2. ¿Cuál es su nivel de Productividad?</a:t>
            </a:r>
          </a:p>
        </p:txBody>
      </p:sp>
      <p:sp>
        <p:nvSpPr>
          <p:cNvPr id="8" name="Rectangle 5"/>
          <p:cNvSpPr/>
          <p:nvPr/>
        </p:nvSpPr>
        <p:spPr>
          <a:xfrm>
            <a:off x="503237" y="377440"/>
            <a:ext cx="2766105"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charset="0"/>
                <a:ea typeface="Calibri" charset="0"/>
                <a:cs typeface="Calibri" charset="0"/>
              </a:rPr>
              <a:t>+ </a:t>
            </a:r>
            <a:r>
              <a:rPr lang="en-US" sz="1000" dirty="0">
                <a:solidFill>
                  <a:schemeClr val="bg1">
                    <a:lumMod val="65000"/>
                  </a:schemeClr>
                </a:solidFill>
                <a:latin typeface="Calibri" charset="0"/>
                <a:ea typeface="Calibri" charset="0"/>
                <a:cs typeface="Calibri" charset="0"/>
              </a:rPr>
              <a:t>¿CÓMO SE MIDE LA PRODUCTIVIDAD?</a:t>
            </a:r>
          </a:p>
        </p:txBody>
      </p:sp>
      <p:sp>
        <p:nvSpPr>
          <p:cNvPr id="16" name="Rectángulo redondeado 9">
            <a:extLst>
              <a:ext uri="{FF2B5EF4-FFF2-40B4-BE49-F238E27FC236}">
                <a16:creationId xmlns:a16="http://schemas.microsoft.com/office/drawing/2014/main" id="{D5A0E98E-1038-4691-B2CB-10AD7E548F6F}"/>
              </a:ext>
            </a:extLst>
          </p:cNvPr>
          <p:cNvSpPr/>
          <p:nvPr/>
        </p:nvSpPr>
        <p:spPr>
          <a:xfrm>
            <a:off x="881164" y="2153206"/>
            <a:ext cx="7069393" cy="1906325"/>
          </a:xfrm>
          <a:prstGeom prst="roundRect">
            <a:avLst>
              <a:gd name="adj" fmla="val 3235"/>
            </a:avLst>
          </a:prstGeom>
          <a:solidFill>
            <a:srgbClr val="E4DDED"/>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rtlCol="0" anchor="ctr"/>
          <a:lstStyle/>
          <a:p>
            <a:pPr marL="180975" indent="-180975">
              <a:lnSpc>
                <a:spcPct val="90000"/>
              </a:lnSpc>
              <a:buFont typeface="Arial" panose="020B0604020202020204" pitchFamily="34" charset="0"/>
              <a:buChar char="•"/>
            </a:pPr>
            <a:r>
              <a:rPr lang="es-ES" sz="1600" b="1" dirty="0">
                <a:solidFill>
                  <a:schemeClr val="tx1"/>
                </a:solidFill>
                <a:latin typeface="Calibri" charset="0"/>
                <a:ea typeface="Calibri" charset="0"/>
                <a:cs typeface="Calibri" charset="0"/>
              </a:rPr>
              <a:t>Producción</a:t>
            </a:r>
            <a:r>
              <a:rPr lang="es-ES" sz="1600" dirty="0">
                <a:solidFill>
                  <a:schemeClr val="tx1"/>
                </a:solidFill>
                <a:latin typeface="Calibri" charset="0"/>
                <a:ea typeface="Calibri" charset="0"/>
                <a:cs typeface="Calibri" charset="0"/>
              </a:rPr>
              <a:t>			=            215 000 Mt2 </a:t>
            </a:r>
            <a:endParaRPr lang="es-PE" sz="1600" dirty="0">
              <a:solidFill>
                <a:schemeClr val="tx1"/>
              </a:solidFill>
              <a:latin typeface="Calibri" charset="0"/>
              <a:ea typeface="Calibri" charset="0"/>
              <a:cs typeface="Calibri" charset="0"/>
            </a:endParaRPr>
          </a:p>
          <a:p>
            <a:pPr marL="180975" indent="-180975">
              <a:lnSpc>
                <a:spcPct val="90000"/>
              </a:lnSpc>
              <a:buFont typeface="Arial" panose="020B0604020202020204" pitchFamily="34" charset="0"/>
              <a:buChar char="•"/>
            </a:pPr>
            <a:endParaRPr lang="es-PE" sz="1600" dirty="0">
              <a:solidFill>
                <a:schemeClr val="tx1"/>
              </a:solidFill>
              <a:latin typeface="Calibri" charset="0"/>
              <a:ea typeface="Calibri" charset="0"/>
              <a:cs typeface="Calibri" charset="0"/>
            </a:endParaRPr>
          </a:p>
          <a:p>
            <a:pPr marL="180975" indent="-180975">
              <a:lnSpc>
                <a:spcPct val="90000"/>
              </a:lnSpc>
              <a:buFont typeface="Arial" panose="020B0604020202020204" pitchFamily="34" charset="0"/>
              <a:buChar char="•"/>
            </a:pPr>
            <a:r>
              <a:rPr lang="es-ES" sz="1600" b="1" dirty="0">
                <a:solidFill>
                  <a:schemeClr val="tx1"/>
                </a:solidFill>
                <a:latin typeface="Calibri" charset="0"/>
                <a:ea typeface="Calibri" charset="0"/>
                <a:cs typeface="Calibri" charset="0"/>
              </a:rPr>
              <a:t>Productividad</a:t>
            </a:r>
            <a:r>
              <a:rPr lang="es-ES" sz="1600" dirty="0">
                <a:solidFill>
                  <a:schemeClr val="tx1"/>
                </a:solidFill>
                <a:latin typeface="Calibri" charset="0"/>
                <a:ea typeface="Calibri" charset="0"/>
                <a:cs typeface="Calibri" charset="0"/>
              </a:rPr>
              <a:t> (de la mano de obra)	=           </a:t>
            </a:r>
            <a:r>
              <a:rPr lang="es-ES" sz="1600" u="sng" dirty="0">
                <a:solidFill>
                  <a:schemeClr val="tx1"/>
                </a:solidFill>
                <a:latin typeface="Calibri" charset="0"/>
                <a:ea typeface="Calibri" charset="0"/>
                <a:cs typeface="Calibri" charset="0"/>
              </a:rPr>
              <a:t> 215 000 Mt2 </a:t>
            </a:r>
            <a:endParaRPr lang="es-PE" sz="1600" u="sng" dirty="0">
              <a:solidFill>
                <a:schemeClr val="tx1"/>
              </a:solidFill>
              <a:latin typeface="Calibri" charset="0"/>
              <a:ea typeface="Calibri" charset="0"/>
              <a:cs typeface="Calibri" charset="0"/>
            </a:endParaRPr>
          </a:p>
          <a:p>
            <a:pPr marL="180975" indent="-180975">
              <a:lnSpc>
                <a:spcPct val="90000"/>
              </a:lnSpc>
            </a:pPr>
            <a:r>
              <a:rPr lang="es-ES" sz="1600" dirty="0">
                <a:solidFill>
                  <a:schemeClr val="tx1"/>
                </a:solidFill>
                <a:latin typeface="Calibri" charset="0"/>
                <a:ea typeface="Calibri" charset="0"/>
                <a:cs typeface="Calibri" charset="0"/>
              </a:rPr>
              <a:t>				                             28 x 2100 horas-hombre </a:t>
            </a:r>
            <a:endParaRPr lang="es-PE" sz="1600" dirty="0">
              <a:solidFill>
                <a:schemeClr val="tx1"/>
              </a:solidFill>
              <a:latin typeface="Calibri" charset="0"/>
              <a:ea typeface="Calibri" charset="0"/>
              <a:cs typeface="Calibri" charset="0"/>
            </a:endParaRPr>
          </a:p>
          <a:p>
            <a:pPr marL="180975" indent="-180975">
              <a:lnSpc>
                <a:spcPct val="90000"/>
              </a:lnSpc>
            </a:pPr>
            <a:r>
              <a:rPr lang="es-ES" sz="1600" dirty="0">
                <a:solidFill>
                  <a:schemeClr val="tx1"/>
                </a:solidFill>
                <a:latin typeface="Calibri" charset="0"/>
                <a:ea typeface="Calibri" charset="0"/>
                <a:cs typeface="Calibri" charset="0"/>
              </a:rPr>
              <a:t>				</a:t>
            </a:r>
          </a:p>
          <a:p>
            <a:pPr>
              <a:lnSpc>
                <a:spcPct val="90000"/>
              </a:lnSpc>
            </a:pPr>
            <a:r>
              <a:rPr lang="es-ES" sz="1600" dirty="0">
                <a:solidFill>
                  <a:schemeClr val="tx1"/>
                </a:solidFill>
                <a:latin typeface="Calibri" charset="0"/>
                <a:ea typeface="Calibri" charset="0"/>
                <a:cs typeface="Calibri" charset="0"/>
              </a:rPr>
              <a:t>			                    =            </a:t>
            </a:r>
            <a:r>
              <a:rPr lang="es-ES" sz="1600" b="1" dirty="0">
                <a:solidFill>
                  <a:schemeClr val="tx1"/>
                </a:solidFill>
                <a:latin typeface="Calibri" charset="0"/>
                <a:ea typeface="Calibri" charset="0"/>
                <a:cs typeface="Calibri" charset="0"/>
              </a:rPr>
              <a:t>3.66 Mt2 hora-hombre </a:t>
            </a:r>
            <a:endParaRPr lang="es-PE" sz="1600" b="1" dirty="0">
              <a:solidFill>
                <a:schemeClr val="tx1"/>
              </a:solidFill>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1624245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2" y="3169972"/>
            <a:ext cx="7328415" cy="775597"/>
          </a:xfrm>
          <a:prstGeom prst="rect">
            <a:avLst/>
          </a:prstGeom>
          <a:noFill/>
        </p:spPr>
        <p:txBody>
          <a:bodyPr wrap="square" lIns="0" tIns="0" rIns="0" bIns="0" rtlCol="0">
            <a:spAutoFit/>
          </a:bodyPr>
          <a:lstStyle/>
          <a:p>
            <a:pPr>
              <a:lnSpc>
                <a:spcPct val="90000"/>
              </a:lnSpc>
              <a:spcBef>
                <a:spcPts val="1000"/>
              </a:spcBef>
              <a:defRPr/>
            </a:pPr>
            <a:r>
              <a:rPr lang="es-PE" sz="2800" b="1" dirty="0">
                <a:solidFill>
                  <a:schemeClr val="bg1"/>
                </a:solidFill>
                <a:latin typeface="Graphik Regular" charset="0"/>
                <a:cs typeface="Calibri"/>
              </a:rPr>
              <a:t>EJEMPLOS DE INDICADORES DE</a:t>
            </a:r>
            <a:br>
              <a:rPr lang="es-PE" sz="2800" b="1" dirty="0">
                <a:solidFill>
                  <a:schemeClr val="bg1"/>
                </a:solidFill>
                <a:latin typeface="Calibri"/>
                <a:cs typeface="Calibri"/>
              </a:rPr>
            </a:br>
            <a:r>
              <a:rPr lang="es-PE" sz="2800" b="1" dirty="0">
                <a:solidFill>
                  <a:schemeClr val="bg1"/>
                </a:solidFill>
                <a:latin typeface="Graphik Bold" charset="0"/>
                <a:ea typeface="Graphik Bold" charset="0"/>
                <a:cs typeface="Graphik Bold" charset="0"/>
              </a:rPr>
              <a:t>PRODUCTIVIDAD</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10074446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475905" y="174550"/>
            <a:ext cx="8192189" cy="5030608"/>
          </a:xfrm>
          <a:prstGeom prst="rect">
            <a:avLst/>
          </a:prstGeom>
        </p:spPr>
        <p:txBody>
          <a:bodyPr wrap="square" lIns="0" tIns="0" rIns="0" bIns="0">
            <a:spAutoFit/>
          </a:bodyPr>
          <a:lstStyle/>
          <a:p>
            <a:pPr algn="ctr">
              <a:lnSpc>
                <a:spcPct val="150000"/>
              </a:lnSpc>
            </a:pPr>
            <a:r>
              <a:rPr lang="es-ES" sz="2000" b="1" dirty="0">
                <a:latin typeface="Calibri" panose="020F0502020204030204" pitchFamily="34" charset="0"/>
                <a:cs typeface="Calibri" panose="020F0502020204030204" pitchFamily="34" charset="0"/>
              </a:rPr>
              <a:t>Proceso: Atención al cliente</a:t>
            </a:r>
          </a:p>
          <a:p>
            <a:pPr algn="just">
              <a:lnSpc>
                <a:spcPct val="150000"/>
              </a:lnSpc>
            </a:pPr>
            <a:r>
              <a:rPr lang="es-ES" sz="2000" b="1" dirty="0">
                <a:latin typeface="Calibri" panose="020F0502020204030204" pitchFamily="34" charset="0"/>
                <a:cs typeface="Calibri" panose="020F0502020204030204" pitchFamily="34" charset="0"/>
              </a:rPr>
              <a:t>Indicador: </a:t>
            </a:r>
            <a:r>
              <a:rPr lang="es-ES" sz="2000" dirty="0">
                <a:latin typeface="Calibri" panose="020F0502020204030204" pitchFamily="34" charset="0"/>
                <a:cs typeface="Calibri" panose="020F0502020204030204" pitchFamily="34" charset="0"/>
              </a:rPr>
              <a:t>Puntuación de Satisfacción del Cliente (Customer </a:t>
            </a:r>
            <a:r>
              <a:rPr lang="es-ES" sz="2000" dirty="0" err="1">
                <a:latin typeface="Calibri" panose="020F0502020204030204" pitchFamily="34" charset="0"/>
                <a:cs typeface="Calibri" panose="020F0502020204030204" pitchFamily="34" charset="0"/>
              </a:rPr>
              <a:t>Satisfaction</a:t>
            </a:r>
            <a:r>
              <a:rPr lang="es-ES" sz="2000" dirty="0">
                <a:latin typeface="Calibri" panose="020F0502020204030204" pitchFamily="34" charset="0"/>
                <a:cs typeface="Calibri" panose="020F0502020204030204" pitchFamily="34" charset="0"/>
              </a:rPr>
              <a:t> Score)</a:t>
            </a:r>
          </a:p>
          <a:p>
            <a:pPr algn="just">
              <a:lnSpc>
                <a:spcPct val="150000"/>
              </a:lnSpc>
            </a:pPr>
            <a:r>
              <a:rPr lang="es-ES" sz="2000" b="1" dirty="0">
                <a:latin typeface="Calibri" panose="020F0502020204030204" pitchFamily="34" charset="0"/>
                <a:cs typeface="Calibri" panose="020F0502020204030204" pitchFamily="34" charset="0"/>
              </a:rPr>
              <a:t>Mecanismo de Medición: </a:t>
            </a:r>
            <a:r>
              <a:rPr lang="es-ES" sz="2000" dirty="0">
                <a:latin typeface="Calibri" panose="020F0502020204030204" pitchFamily="34" charset="0"/>
                <a:cs typeface="Calibri" panose="020F0502020204030204" pitchFamily="34" charset="0"/>
              </a:rPr>
              <a:t>Se realiza a través de encuestas enviadas a los clientes después de una interacción con el servicio al cliente.</a:t>
            </a:r>
          </a:p>
          <a:p>
            <a:pPr algn="just">
              <a:lnSpc>
                <a:spcPct val="150000"/>
              </a:lnSpc>
            </a:pPr>
            <a:r>
              <a:rPr lang="es-ES" sz="2000" b="1" dirty="0">
                <a:latin typeface="Calibri" panose="020F0502020204030204" pitchFamily="34" charset="0"/>
                <a:cs typeface="Calibri" panose="020F0502020204030204" pitchFamily="34" charset="0"/>
              </a:rPr>
              <a:t>Frecuencia de la Medición: </a:t>
            </a:r>
            <a:r>
              <a:rPr lang="es-ES" sz="2000" dirty="0">
                <a:latin typeface="Calibri" panose="020F0502020204030204" pitchFamily="34" charset="0"/>
                <a:cs typeface="Calibri" panose="020F0502020204030204" pitchFamily="34" charset="0"/>
              </a:rPr>
              <a:t>Después de cada interacción con el cliente.</a:t>
            </a:r>
          </a:p>
          <a:p>
            <a:pPr algn="just">
              <a:lnSpc>
                <a:spcPct val="150000"/>
              </a:lnSpc>
            </a:pPr>
            <a:r>
              <a:rPr lang="es-ES" sz="2000" b="1" dirty="0">
                <a:latin typeface="Calibri" panose="020F0502020204030204" pitchFamily="34" charset="0"/>
                <a:cs typeface="Calibri" panose="020F0502020204030204" pitchFamily="34" charset="0"/>
              </a:rPr>
              <a:t>Fórmula para el Cálculo del Indicador: </a:t>
            </a:r>
          </a:p>
          <a:p>
            <a:pPr algn="just">
              <a:lnSpc>
                <a:spcPct val="150000"/>
              </a:lnSpc>
            </a:pPr>
            <a:r>
              <a:rPr lang="es-ES" sz="2000" dirty="0">
                <a:latin typeface="Calibri" panose="020F0502020204030204" pitchFamily="34" charset="0"/>
                <a:cs typeface="Calibri" panose="020F0502020204030204" pitchFamily="34" charset="0"/>
              </a:rPr>
              <a:t>(Número de respuestas positivas / Número total de respuestas) * 100</a:t>
            </a:r>
          </a:p>
          <a:p>
            <a:pPr algn="just">
              <a:lnSpc>
                <a:spcPct val="150000"/>
              </a:lnSpc>
            </a:pPr>
            <a:r>
              <a:rPr lang="es-ES" sz="2000" b="1" dirty="0">
                <a:latin typeface="Calibri" panose="020F0502020204030204" pitchFamily="34" charset="0"/>
                <a:cs typeface="Calibri" panose="020F0502020204030204" pitchFamily="34" charset="0"/>
              </a:rPr>
              <a:t>Unidad utilizada: </a:t>
            </a:r>
            <a:r>
              <a:rPr lang="es-ES" sz="2000" dirty="0">
                <a:latin typeface="Calibri" panose="020F0502020204030204" pitchFamily="34" charset="0"/>
                <a:cs typeface="Calibri" panose="020F0502020204030204" pitchFamily="34" charset="0"/>
              </a:rPr>
              <a:t>Porcentaje</a:t>
            </a:r>
          </a:p>
          <a:p>
            <a:pPr algn="just">
              <a:lnSpc>
                <a:spcPct val="150000"/>
              </a:lnSpc>
            </a:pPr>
            <a:r>
              <a:rPr lang="es-ES" sz="2000" b="1" dirty="0">
                <a:latin typeface="Calibri" panose="020F0502020204030204" pitchFamily="34" charset="0"/>
                <a:cs typeface="Calibri" panose="020F0502020204030204" pitchFamily="34" charset="0"/>
              </a:rPr>
              <a:t>Valor Aceptable: </a:t>
            </a:r>
            <a:r>
              <a:rPr lang="es-ES" sz="2000" dirty="0">
                <a:latin typeface="Calibri" panose="020F0502020204030204" pitchFamily="34" charset="0"/>
                <a:cs typeface="Calibri" panose="020F0502020204030204" pitchFamily="34" charset="0"/>
              </a:rPr>
              <a:t>Un valor más alto es mejor, ya que indica que los clientes están satisfechos con el servicio recibido. Un buen valor para apuntar podría ser igual o superior al 90%.</a:t>
            </a:r>
          </a:p>
        </p:txBody>
      </p:sp>
    </p:spTree>
    <p:custDataLst>
      <p:tags r:id="rId1"/>
    </p:custDataLst>
    <p:extLst>
      <p:ext uri="{BB962C8B-B14F-4D97-AF65-F5344CB8AC3E}">
        <p14:creationId xmlns:p14="http://schemas.microsoft.com/office/powerpoint/2010/main" val="834261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475905" y="174550"/>
            <a:ext cx="8192189" cy="4107278"/>
          </a:xfrm>
          <a:prstGeom prst="rect">
            <a:avLst/>
          </a:prstGeom>
        </p:spPr>
        <p:txBody>
          <a:bodyPr wrap="square" lIns="0" tIns="0" rIns="0" bIns="0">
            <a:spAutoFit/>
          </a:bodyPr>
          <a:lstStyle/>
          <a:p>
            <a:pPr algn="ctr">
              <a:lnSpc>
                <a:spcPct val="150000"/>
              </a:lnSpc>
            </a:pPr>
            <a:r>
              <a:rPr lang="es-ES" sz="2000" b="1" dirty="0">
                <a:latin typeface="Calibri" panose="020F0502020204030204" pitchFamily="34" charset="0"/>
                <a:cs typeface="Calibri" panose="020F0502020204030204" pitchFamily="34" charset="0"/>
              </a:rPr>
              <a:t>Proceso: Atención al cliente</a:t>
            </a:r>
          </a:p>
          <a:p>
            <a:pPr algn="just">
              <a:lnSpc>
                <a:spcPct val="150000"/>
              </a:lnSpc>
            </a:pPr>
            <a:r>
              <a:rPr lang="es-ES" sz="2000" b="1" dirty="0">
                <a:latin typeface="Calibri" panose="020F0502020204030204" pitchFamily="34" charset="0"/>
                <a:cs typeface="Calibri" panose="020F0502020204030204" pitchFamily="34" charset="0"/>
              </a:rPr>
              <a:t>Estado inicial: </a:t>
            </a:r>
            <a:r>
              <a:rPr lang="es-ES" sz="2000" dirty="0">
                <a:latin typeface="Calibri" panose="020F0502020204030204" pitchFamily="34" charset="0"/>
                <a:cs typeface="Calibri" panose="020F0502020204030204" pitchFamily="34" charset="0"/>
              </a:rPr>
              <a:t>Podría ser alguna línea base existente o alguna medición anterior, si no existe, entonces se toma la primera medición como estado inicial.</a:t>
            </a:r>
          </a:p>
          <a:p>
            <a:pPr algn="just">
              <a:lnSpc>
                <a:spcPct val="150000"/>
              </a:lnSpc>
            </a:pPr>
            <a:r>
              <a:rPr lang="es-ES" sz="2000" b="1" dirty="0">
                <a:latin typeface="Calibri" panose="020F0502020204030204" pitchFamily="34" charset="0"/>
                <a:cs typeface="Calibri" panose="020F0502020204030204" pitchFamily="34" charset="0"/>
              </a:rPr>
              <a:t>Objetivo: </a:t>
            </a:r>
            <a:r>
              <a:rPr lang="es-ES" sz="2000" dirty="0">
                <a:latin typeface="Calibri" panose="020F0502020204030204" pitchFamily="34" charset="0"/>
                <a:cs typeface="Calibri" panose="020F0502020204030204" pitchFamily="34" charset="0"/>
              </a:rPr>
              <a:t>La puntuación de Satisfacción del cliente para el proceso “Atención al cliente” debe ser mayor o igual a 90%</a:t>
            </a:r>
          </a:p>
          <a:p>
            <a:pPr algn="just">
              <a:lnSpc>
                <a:spcPct val="150000"/>
              </a:lnSpc>
            </a:pPr>
            <a:r>
              <a:rPr lang="es-ES" sz="2000" b="1" dirty="0">
                <a:latin typeface="Calibri" panose="020F0502020204030204" pitchFamily="34" charset="0"/>
                <a:cs typeface="Calibri" panose="020F0502020204030204" pitchFamily="34" charset="0"/>
              </a:rPr>
              <a:t>Rango de gestión: </a:t>
            </a:r>
            <a:r>
              <a:rPr lang="es-ES" sz="2000" dirty="0">
                <a:latin typeface="Calibri" panose="020F0502020204030204" pitchFamily="34" charset="0"/>
                <a:cs typeface="Calibri" panose="020F0502020204030204" pitchFamily="34" charset="0"/>
              </a:rPr>
              <a:t>Valor mínimo es 90% y el Valor máximo es 100%</a:t>
            </a:r>
          </a:p>
          <a:p>
            <a:pPr algn="just">
              <a:lnSpc>
                <a:spcPct val="150000"/>
              </a:lnSpc>
            </a:pPr>
            <a:r>
              <a:rPr lang="es-ES" sz="2000" b="1" dirty="0">
                <a:latin typeface="Calibri" panose="020F0502020204030204" pitchFamily="34" charset="0"/>
                <a:cs typeface="Calibri" panose="020F0502020204030204" pitchFamily="34" charset="0"/>
              </a:rPr>
              <a:t>Alerta: </a:t>
            </a:r>
            <a:r>
              <a:rPr lang="es-ES" sz="2000" dirty="0">
                <a:latin typeface="Calibri" panose="020F0502020204030204" pitchFamily="34" charset="0"/>
                <a:cs typeface="Calibri" panose="020F0502020204030204" pitchFamily="34" charset="0"/>
              </a:rPr>
              <a:t>Si el resultado de la medición cae en el rango de 90% a 91%, generar una alerta ya que estamos en el valor mínimo.</a:t>
            </a:r>
            <a:endParaRPr lang="es-ES_tradnl" sz="2000" dirty="0">
              <a:latin typeface="Calibri" panose="020F0502020204030204" pitchFamily="34" charset="0"/>
              <a:cs typeface="Calibri" panose="020F0502020204030204" pitchFamily="34" charset="0"/>
            </a:endParaRPr>
          </a:p>
        </p:txBody>
      </p:sp>
    </p:spTree>
    <p:custDataLst>
      <p:tags r:id="rId1"/>
    </p:custDataLst>
    <p:extLst>
      <p:ext uri="{BB962C8B-B14F-4D97-AF65-F5344CB8AC3E}">
        <p14:creationId xmlns:p14="http://schemas.microsoft.com/office/powerpoint/2010/main" val="2330541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547345" y="226691"/>
            <a:ext cx="8049309" cy="5030608"/>
          </a:xfrm>
          <a:prstGeom prst="rect">
            <a:avLst/>
          </a:prstGeom>
        </p:spPr>
        <p:txBody>
          <a:bodyPr wrap="square" lIns="0" tIns="0" rIns="0" bIns="0">
            <a:spAutoFit/>
          </a:bodyPr>
          <a:lstStyle/>
          <a:p>
            <a:pPr algn="ctr">
              <a:lnSpc>
                <a:spcPct val="150000"/>
              </a:lnSpc>
            </a:pPr>
            <a:r>
              <a:rPr lang="es-ES" sz="2000" b="1" dirty="0">
                <a:latin typeface="Calibri" panose="020F0502020204030204" pitchFamily="34" charset="0"/>
                <a:cs typeface="Calibri" panose="020F0502020204030204" pitchFamily="34" charset="0"/>
              </a:rPr>
              <a:t>Proceso: Control de Calidad</a:t>
            </a:r>
          </a:p>
          <a:p>
            <a:pPr>
              <a:lnSpc>
                <a:spcPct val="150000"/>
              </a:lnSpc>
            </a:pPr>
            <a:r>
              <a:rPr lang="es-ES" sz="2000" b="1" dirty="0">
                <a:latin typeface="Calibri" panose="020F0502020204030204" pitchFamily="34" charset="0"/>
                <a:cs typeface="Calibri" panose="020F0502020204030204" pitchFamily="34" charset="0"/>
              </a:rPr>
              <a:t>Indicador</a:t>
            </a:r>
            <a:r>
              <a:rPr lang="es-ES" sz="2000" dirty="0">
                <a:latin typeface="Calibri" panose="020F0502020204030204" pitchFamily="34" charset="0"/>
                <a:cs typeface="Calibri" panose="020F0502020204030204" pitchFamily="34" charset="0"/>
              </a:rPr>
              <a:t>: Porcentaje de Productos Defectuosos (</a:t>
            </a:r>
            <a:r>
              <a:rPr lang="es-ES" sz="2000" dirty="0" err="1">
                <a:latin typeface="Calibri" panose="020F0502020204030204" pitchFamily="34" charset="0"/>
                <a:cs typeface="Calibri" panose="020F0502020204030204" pitchFamily="34" charset="0"/>
              </a:rPr>
              <a:t>Defect</a:t>
            </a:r>
            <a:r>
              <a:rPr lang="es-ES" sz="2000" dirty="0">
                <a:latin typeface="Calibri" panose="020F0502020204030204" pitchFamily="34" charset="0"/>
                <a:cs typeface="Calibri" panose="020F0502020204030204" pitchFamily="34" charset="0"/>
              </a:rPr>
              <a:t> </a:t>
            </a:r>
            <a:r>
              <a:rPr lang="es-ES" sz="2000" dirty="0" err="1">
                <a:latin typeface="Calibri" panose="020F0502020204030204" pitchFamily="34" charset="0"/>
                <a:cs typeface="Calibri" panose="020F0502020204030204" pitchFamily="34" charset="0"/>
              </a:rPr>
              <a:t>Rate</a:t>
            </a:r>
            <a:r>
              <a:rPr lang="es-ES" sz="2000" dirty="0">
                <a:latin typeface="Calibri" panose="020F0502020204030204" pitchFamily="34" charset="0"/>
                <a:cs typeface="Calibri" panose="020F0502020204030204" pitchFamily="34" charset="0"/>
              </a:rPr>
              <a:t>)</a:t>
            </a:r>
          </a:p>
          <a:p>
            <a:pPr>
              <a:lnSpc>
                <a:spcPct val="150000"/>
              </a:lnSpc>
            </a:pPr>
            <a:r>
              <a:rPr lang="es-ES" sz="2000" b="1" dirty="0">
                <a:latin typeface="Calibri" panose="020F0502020204030204" pitchFamily="34" charset="0"/>
                <a:cs typeface="Calibri" panose="020F0502020204030204" pitchFamily="34" charset="0"/>
              </a:rPr>
              <a:t>Mecanismo de Medición: </a:t>
            </a:r>
            <a:r>
              <a:rPr lang="es-ES" sz="2000" dirty="0">
                <a:latin typeface="Calibri" panose="020F0502020204030204" pitchFamily="34" charset="0"/>
                <a:cs typeface="Calibri" panose="020F0502020204030204" pitchFamily="34" charset="0"/>
              </a:rPr>
              <a:t>Se realiza a través del seguimiento de la cantidad de productos defectuosos producidos en un período determinado.</a:t>
            </a:r>
          </a:p>
          <a:p>
            <a:pPr>
              <a:lnSpc>
                <a:spcPct val="150000"/>
              </a:lnSpc>
            </a:pPr>
            <a:r>
              <a:rPr lang="es-ES" sz="2000" b="1" dirty="0">
                <a:latin typeface="Calibri" panose="020F0502020204030204" pitchFamily="34" charset="0"/>
                <a:cs typeface="Calibri" panose="020F0502020204030204" pitchFamily="34" charset="0"/>
              </a:rPr>
              <a:t>Frecuencia de la Medición: </a:t>
            </a:r>
            <a:r>
              <a:rPr lang="es-ES" sz="2000" dirty="0">
                <a:latin typeface="Calibri" panose="020F0502020204030204" pitchFamily="34" charset="0"/>
                <a:cs typeface="Calibri" panose="020F0502020204030204" pitchFamily="34" charset="0"/>
              </a:rPr>
              <a:t>Diaria.</a:t>
            </a:r>
          </a:p>
          <a:p>
            <a:pPr>
              <a:lnSpc>
                <a:spcPct val="150000"/>
              </a:lnSpc>
            </a:pPr>
            <a:r>
              <a:rPr lang="es-ES" sz="2000" b="1" dirty="0">
                <a:latin typeface="Calibri" panose="020F0502020204030204" pitchFamily="34" charset="0"/>
                <a:cs typeface="Calibri" panose="020F0502020204030204" pitchFamily="34" charset="0"/>
              </a:rPr>
              <a:t>Fórmula para el Cálculo del Indicador: </a:t>
            </a:r>
          </a:p>
          <a:p>
            <a:pPr>
              <a:lnSpc>
                <a:spcPct val="150000"/>
              </a:lnSpc>
            </a:pPr>
            <a:r>
              <a:rPr lang="es-ES" sz="2000" dirty="0">
                <a:latin typeface="Calibri" panose="020F0502020204030204" pitchFamily="34" charset="0"/>
                <a:cs typeface="Calibri" panose="020F0502020204030204" pitchFamily="34" charset="0"/>
              </a:rPr>
              <a:t>(Número de productos defectuosos / Número total de productos producidos) * 100</a:t>
            </a:r>
          </a:p>
          <a:p>
            <a:pPr>
              <a:lnSpc>
                <a:spcPct val="150000"/>
              </a:lnSpc>
            </a:pPr>
            <a:r>
              <a:rPr lang="es-ES" sz="2000" b="1" dirty="0">
                <a:latin typeface="Calibri" panose="020F0502020204030204" pitchFamily="34" charset="0"/>
                <a:cs typeface="Calibri" panose="020F0502020204030204" pitchFamily="34" charset="0"/>
              </a:rPr>
              <a:t>Unidad utilizada: </a:t>
            </a:r>
            <a:r>
              <a:rPr lang="es-ES" sz="2000" dirty="0">
                <a:latin typeface="Calibri" panose="020F0502020204030204" pitchFamily="34" charset="0"/>
                <a:cs typeface="Calibri" panose="020F0502020204030204" pitchFamily="34" charset="0"/>
              </a:rPr>
              <a:t>Porcentaje</a:t>
            </a:r>
          </a:p>
          <a:p>
            <a:pPr>
              <a:lnSpc>
                <a:spcPct val="150000"/>
              </a:lnSpc>
            </a:pPr>
            <a:r>
              <a:rPr lang="es-ES" sz="2000" b="1" dirty="0">
                <a:latin typeface="Calibri" panose="020F0502020204030204" pitchFamily="34" charset="0"/>
                <a:cs typeface="Calibri" panose="020F0502020204030204" pitchFamily="34" charset="0"/>
              </a:rPr>
              <a:t>Valor Aceptable: </a:t>
            </a:r>
            <a:r>
              <a:rPr lang="es-ES" sz="2000" dirty="0">
                <a:latin typeface="Calibri" panose="020F0502020204030204" pitchFamily="34" charset="0"/>
                <a:cs typeface="Calibri" panose="020F0502020204030204" pitchFamily="34" charset="0"/>
              </a:rPr>
              <a:t>Un valor más bajo es mejor, ya que indica que hay menos productos defectuosos. Un buen valor para apuntar podría ser inferior al 2%</a:t>
            </a:r>
          </a:p>
        </p:txBody>
      </p:sp>
    </p:spTree>
    <p:custDataLst>
      <p:tags r:id="rId1"/>
    </p:custDataLst>
    <p:extLst>
      <p:ext uri="{BB962C8B-B14F-4D97-AF65-F5344CB8AC3E}">
        <p14:creationId xmlns:p14="http://schemas.microsoft.com/office/powerpoint/2010/main" val="2285699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5993558" cy="1046440"/>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ASPECTOS</a:t>
            </a:r>
            <a:br>
              <a:rPr lang="es-PE" sz="2800" b="1" dirty="0">
                <a:solidFill>
                  <a:schemeClr val="bg1"/>
                </a:solidFill>
                <a:latin typeface="Calibri"/>
                <a:cs typeface="Calibri"/>
              </a:rPr>
            </a:br>
            <a:r>
              <a:rPr lang="es-PE" sz="2800" b="1" dirty="0">
                <a:solidFill>
                  <a:schemeClr val="bg1"/>
                </a:solidFill>
                <a:latin typeface="Graphik Bold" charset="0"/>
                <a:ea typeface="Graphik Bold" charset="0"/>
                <a:cs typeface="Graphik Bold" charset="0"/>
              </a:rPr>
              <a:t>GENERALES</a:t>
            </a:r>
          </a:p>
          <a:p>
            <a:pPr>
              <a:lnSpc>
                <a:spcPct val="110000"/>
              </a:lnSpc>
              <a:defRPr/>
            </a:pPr>
            <a:endParaRPr lang="es-ES" sz="1600" dirty="0">
              <a:solidFill>
                <a:schemeClr val="bg1"/>
              </a:solidFill>
              <a:cs typeface="Calibri"/>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4003630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547345" y="226691"/>
            <a:ext cx="8049309" cy="4107278"/>
          </a:xfrm>
          <a:prstGeom prst="rect">
            <a:avLst/>
          </a:prstGeom>
        </p:spPr>
        <p:txBody>
          <a:bodyPr wrap="square" lIns="0" tIns="0" rIns="0" bIns="0">
            <a:spAutoFit/>
          </a:bodyPr>
          <a:lstStyle/>
          <a:p>
            <a:pPr algn="ctr">
              <a:lnSpc>
                <a:spcPct val="150000"/>
              </a:lnSpc>
            </a:pPr>
            <a:r>
              <a:rPr lang="es-ES" sz="2000" b="1" dirty="0">
                <a:latin typeface="Calibri" panose="020F0502020204030204" pitchFamily="34" charset="0"/>
                <a:cs typeface="Calibri" panose="020F0502020204030204" pitchFamily="34" charset="0"/>
              </a:rPr>
              <a:t>Proceso: Control de Calidad</a:t>
            </a:r>
          </a:p>
          <a:p>
            <a:pPr>
              <a:lnSpc>
                <a:spcPct val="150000"/>
              </a:lnSpc>
            </a:pPr>
            <a:r>
              <a:rPr lang="es-ES" sz="2000" b="1" dirty="0">
                <a:latin typeface="Calibri" panose="020F0502020204030204" pitchFamily="34" charset="0"/>
                <a:cs typeface="Calibri" panose="020F0502020204030204" pitchFamily="34" charset="0"/>
              </a:rPr>
              <a:t>Estado inicial: </a:t>
            </a:r>
            <a:r>
              <a:rPr lang="es-ES" sz="2000" dirty="0">
                <a:latin typeface="Calibri" panose="020F0502020204030204" pitchFamily="34" charset="0"/>
                <a:cs typeface="Calibri" panose="020F0502020204030204" pitchFamily="34" charset="0"/>
              </a:rPr>
              <a:t>Podría ser alguna línea base existente o alguna medición anterior, si no existe, entonces se toma la primera medición como estado inicial.</a:t>
            </a:r>
          </a:p>
          <a:p>
            <a:pPr>
              <a:lnSpc>
                <a:spcPct val="150000"/>
              </a:lnSpc>
            </a:pPr>
            <a:r>
              <a:rPr lang="es-ES" sz="2000" b="1" dirty="0">
                <a:latin typeface="Calibri" panose="020F0502020204030204" pitchFamily="34" charset="0"/>
                <a:cs typeface="Calibri" panose="020F0502020204030204" pitchFamily="34" charset="0"/>
              </a:rPr>
              <a:t>Objetivo: </a:t>
            </a:r>
            <a:r>
              <a:rPr lang="es-ES" sz="2000" dirty="0">
                <a:latin typeface="Calibri" panose="020F0502020204030204" pitchFamily="34" charset="0"/>
                <a:cs typeface="Calibri" panose="020F0502020204030204" pitchFamily="34" charset="0"/>
              </a:rPr>
              <a:t>El porcentaje de productos defectuosos para el proceso de “Control de calidad” debe ser menor o igual a 2%</a:t>
            </a:r>
          </a:p>
          <a:p>
            <a:pPr>
              <a:lnSpc>
                <a:spcPct val="150000"/>
              </a:lnSpc>
            </a:pPr>
            <a:r>
              <a:rPr lang="es-ES" sz="2000" b="1" dirty="0">
                <a:latin typeface="Calibri" panose="020F0502020204030204" pitchFamily="34" charset="0"/>
                <a:cs typeface="Calibri" panose="020F0502020204030204" pitchFamily="34" charset="0"/>
              </a:rPr>
              <a:t>Rango de gestión: </a:t>
            </a:r>
            <a:r>
              <a:rPr lang="es-ES" sz="2000" dirty="0">
                <a:latin typeface="Calibri" panose="020F0502020204030204" pitchFamily="34" charset="0"/>
                <a:cs typeface="Calibri" panose="020F0502020204030204" pitchFamily="34" charset="0"/>
              </a:rPr>
              <a:t>Valor Máximo es 2% y el Valor Mínimo es 0%</a:t>
            </a:r>
          </a:p>
          <a:p>
            <a:pPr>
              <a:lnSpc>
                <a:spcPct val="150000"/>
              </a:lnSpc>
            </a:pPr>
            <a:r>
              <a:rPr lang="es-ES" sz="2000" b="1" dirty="0">
                <a:latin typeface="Calibri" panose="020F0502020204030204" pitchFamily="34" charset="0"/>
                <a:cs typeface="Calibri" panose="020F0502020204030204" pitchFamily="34" charset="0"/>
              </a:rPr>
              <a:t>Alerta: </a:t>
            </a:r>
            <a:r>
              <a:rPr lang="es-ES" sz="2000" dirty="0">
                <a:latin typeface="Calibri" panose="020F0502020204030204" pitchFamily="34" charset="0"/>
                <a:cs typeface="Calibri" panose="020F0502020204030204" pitchFamily="34" charset="0"/>
              </a:rPr>
              <a:t>Si el resultado de la medición es 2% generar una alerta ya que estamos en el valor máximo.</a:t>
            </a:r>
            <a:endParaRPr lang="es-ES_tradnl" sz="2000" dirty="0">
              <a:latin typeface="Calibri" panose="020F0502020204030204" pitchFamily="34" charset="0"/>
              <a:cs typeface="Calibri" panose="020F0502020204030204" pitchFamily="34" charset="0"/>
            </a:endParaRPr>
          </a:p>
        </p:txBody>
      </p:sp>
    </p:spTree>
    <p:custDataLst>
      <p:tags r:id="rId1"/>
    </p:custDataLst>
    <p:extLst>
      <p:ext uri="{BB962C8B-B14F-4D97-AF65-F5344CB8AC3E}">
        <p14:creationId xmlns:p14="http://schemas.microsoft.com/office/powerpoint/2010/main" val="174848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547345" y="0"/>
            <a:ext cx="8049309" cy="5358518"/>
          </a:xfrm>
          <a:prstGeom prst="rect">
            <a:avLst/>
          </a:prstGeom>
        </p:spPr>
        <p:txBody>
          <a:bodyPr wrap="square" lIns="0" tIns="0" rIns="0" bIns="0">
            <a:spAutoFit/>
          </a:bodyPr>
          <a:lstStyle/>
          <a:p>
            <a:pPr algn="ctr">
              <a:lnSpc>
                <a:spcPct val="150000"/>
              </a:lnSpc>
            </a:pPr>
            <a:r>
              <a:rPr lang="es-ES" b="1" dirty="0">
                <a:latin typeface="Calibri" panose="020F0502020204030204" pitchFamily="34" charset="0"/>
                <a:cs typeface="Calibri" panose="020F0502020204030204" pitchFamily="34" charset="0"/>
              </a:rPr>
              <a:t>Proceso: Admisión (Universidad)</a:t>
            </a:r>
          </a:p>
          <a:p>
            <a:pPr>
              <a:lnSpc>
                <a:spcPct val="150000"/>
              </a:lnSpc>
            </a:pPr>
            <a:r>
              <a:rPr lang="es-ES" b="1" dirty="0">
                <a:latin typeface="Calibri" panose="020F0502020204030204" pitchFamily="34" charset="0"/>
                <a:cs typeface="Calibri" panose="020F0502020204030204" pitchFamily="34" charset="0"/>
              </a:rPr>
              <a:t>Indicador</a:t>
            </a:r>
            <a:r>
              <a:rPr lang="es-ES" dirty="0">
                <a:latin typeface="Calibri" panose="020F0502020204030204" pitchFamily="34" charset="0"/>
                <a:cs typeface="Calibri" panose="020F0502020204030204" pitchFamily="34" charset="0"/>
              </a:rPr>
              <a:t>: </a:t>
            </a:r>
            <a:r>
              <a:rPr lang="es-PE" b="1" dirty="0">
                <a:latin typeface="Calibri" panose="020F0502020204030204" pitchFamily="34" charset="0"/>
                <a:cs typeface="Calibri" panose="020F0502020204030204" pitchFamily="34" charset="0"/>
              </a:rPr>
              <a:t>Tasa de Retención de Estudiantes (</a:t>
            </a:r>
            <a:r>
              <a:rPr lang="es-PE" b="1" dirty="0" err="1">
                <a:latin typeface="Calibri" panose="020F0502020204030204" pitchFamily="34" charset="0"/>
                <a:cs typeface="Calibri" panose="020F0502020204030204" pitchFamily="34" charset="0"/>
              </a:rPr>
              <a:t>Student</a:t>
            </a:r>
            <a:r>
              <a:rPr lang="es-PE" b="1" dirty="0">
                <a:latin typeface="Calibri" panose="020F0502020204030204" pitchFamily="34" charset="0"/>
                <a:cs typeface="Calibri" panose="020F0502020204030204" pitchFamily="34" charset="0"/>
              </a:rPr>
              <a:t> </a:t>
            </a:r>
            <a:r>
              <a:rPr lang="es-PE" b="1" dirty="0" err="1">
                <a:latin typeface="Calibri" panose="020F0502020204030204" pitchFamily="34" charset="0"/>
                <a:cs typeface="Calibri" panose="020F0502020204030204" pitchFamily="34" charset="0"/>
              </a:rPr>
              <a:t>Retention</a:t>
            </a:r>
            <a:r>
              <a:rPr lang="es-PE" b="1" dirty="0">
                <a:latin typeface="Calibri" panose="020F0502020204030204" pitchFamily="34" charset="0"/>
                <a:cs typeface="Calibri" panose="020F0502020204030204" pitchFamily="34" charset="0"/>
              </a:rPr>
              <a:t> </a:t>
            </a:r>
            <a:r>
              <a:rPr lang="es-PE" b="1" dirty="0" err="1">
                <a:latin typeface="Calibri" panose="020F0502020204030204" pitchFamily="34" charset="0"/>
                <a:cs typeface="Calibri" panose="020F0502020204030204" pitchFamily="34" charset="0"/>
              </a:rPr>
              <a:t>Rate</a:t>
            </a:r>
            <a:r>
              <a:rPr lang="es-PE" b="1" dirty="0">
                <a:latin typeface="Calibri" panose="020F0502020204030204" pitchFamily="34" charset="0"/>
                <a:cs typeface="Calibri" panose="020F0502020204030204" pitchFamily="34" charset="0"/>
              </a:rPr>
              <a:t>)</a:t>
            </a:r>
          </a:p>
          <a:p>
            <a:pPr>
              <a:lnSpc>
                <a:spcPct val="150000"/>
              </a:lnSpc>
            </a:pPr>
            <a:r>
              <a:rPr lang="es-ES" b="1" dirty="0">
                <a:latin typeface="Calibri" panose="020F0502020204030204" pitchFamily="34" charset="0"/>
                <a:cs typeface="Calibri" panose="020F0502020204030204" pitchFamily="34" charset="0"/>
              </a:rPr>
              <a:t>Mecanismo de Medición: </a:t>
            </a:r>
            <a:r>
              <a:rPr lang="es-ES" dirty="0">
                <a:latin typeface="Calibri" panose="020F0502020204030204" pitchFamily="34" charset="0"/>
                <a:cs typeface="Calibri" panose="020F0502020204030204" pitchFamily="34" charset="0"/>
              </a:rPr>
              <a:t>Se realiza a través del seguimiento del número de estudiantes que continúan en la universidad después del primer año en relación con el número total de estudiantes admitidos.</a:t>
            </a:r>
          </a:p>
          <a:p>
            <a:pPr>
              <a:lnSpc>
                <a:spcPct val="150000"/>
              </a:lnSpc>
            </a:pPr>
            <a:r>
              <a:rPr lang="es-ES" b="1" dirty="0">
                <a:latin typeface="Calibri" panose="020F0502020204030204" pitchFamily="34" charset="0"/>
                <a:cs typeface="Calibri" panose="020F0502020204030204" pitchFamily="34" charset="0"/>
              </a:rPr>
              <a:t>Frecuencia de la Medición: </a:t>
            </a:r>
            <a:r>
              <a:rPr lang="es-ES" dirty="0">
                <a:latin typeface="Calibri" panose="020F0502020204030204" pitchFamily="34" charset="0"/>
                <a:cs typeface="Calibri" panose="020F0502020204030204" pitchFamily="34" charset="0"/>
              </a:rPr>
              <a:t>Anual.</a:t>
            </a:r>
          </a:p>
          <a:p>
            <a:pPr>
              <a:lnSpc>
                <a:spcPct val="150000"/>
              </a:lnSpc>
            </a:pPr>
            <a:r>
              <a:rPr lang="es-ES" b="1" dirty="0">
                <a:latin typeface="Calibri" panose="020F0502020204030204" pitchFamily="34" charset="0"/>
                <a:cs typeface="Calibri" panose="020F0502020204030204" pitchFamily="34" charset="0"/>
              </a:rPr>
              <a:t>Fórmula para el Cálculo del Indicador: </a:t>
            </a:r>
          </a:p>
          <a:p>
            <a:pPr>
              <a:lnSpc>
                <a:spcPct val="150000"/>
              </a:lnSpc>
            </a:pPr>
            <a:r>
              <a:rPr lang="es-ES" dirty="0">
                <a:latin typeface="Calibri" panose="020F0502020204030204" pitchFamily="34" charset="0"/>
                <a:cs typeface="Calibri" panose="020F0502020204030204" pitchFamily="34" charset="0"/>
              </a:rPr>
              <a:t>(Número de estudiantes que continúan después del primer año / Número total de estudiantes admitidos) * 100</a:t>
            </a:r>
          </a:p>
          <a:p>
            <a:pPr>
              <a:lnSpc>
                <a:spcPct val="150000"/>
              </a:lnSpc>
            </a:pPr>
            <a:r>
              <a:rPr lang="es-ES" b="1" dirty="0">
                <a:latin typeface="Calibri" panose="020F0502020204030204" pitchFamily="34" charset="0"/>
                <a:cs typeface="Calibri" panose="020F0502020204030204" pitchFamily="34" charset="0"/>
              </a:rPr>
              <a:t>Unidad utilizada: </a:t>
            </a:r>
            <a:r>
              <a:rPr lang="es-ES" dirty="0">
                <a:latin typeface="Calibri" panose="020F0502020204030204" pitchFamily="34" charset="0"/>
                <a:cs typeface="Calibri" panose="020F0502020204030204" pitchFamily="34" charset="0"/>
              </a:rPr>
              <a:t>Porcentaje</a:t>
            </a:r>
          </a:p>
          <a:p>
            <a:pPr>
              <a:lnSpc>
                <a:spcPct val="150000"/>
              </a:lnSpc>
            </a:pPr>
            <a:r>
              <a:rPr lang="es-ES" b="1" dirty="0">
                <a:latin typeface="Calibri" panose="020F0502020204030204" pitchFamily="34" charset="0"/>
                <a:cs typeface="Calibri" panose="020F0502020204030204" pitchFamily="34" charset="0"/>
              </a:rPr>
              <a:t>Valor Aceptable: </a:t>
            </a:r>
            <a:r>
              <a:rPr lang="es-ES" dirty="0">
                <a:latin typeface="Calibri" panose="020F0502020204030204" pitchFamily="34" charset="0"/>
                <a:cs typeface="Calibri" panose="020F0502020204030204" pitchFamily="34" charset="0"/>
              </a:rPr>
              <a:t>Un valor más alto es mejor, ya que indica que los estudiantes están satisfechos con la universidad y continúan sus estudios. Un buen valor para apuntar podría ser superior al 80%.</a:t>
            </a:r>
          </a:p>
        </p:txBody>
      </p:sp>
    </p:spTree>
    <p:custDataLst>
      <p:tags r:id="rId1"/>
    </p:custDataLst>
    <p:extLst>
      <p:ext uri="{BB962C8B-B14F-4D97-AF65-F5344CB8AC3E}">
        <p14:creationId xmlns:p14="http://schemas.microsoft.com/office/powerpoint/2010/main" val="2804684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547345" y="351693"/>
            <a:ext cx="8049309" cy="3696525"/>
          </a:xfrm>
          <a:prstGeom prst="rect">
            <a:avLst/>
          </a:prstGeom>
        </p:spPr>
        <p:txBody>
          <a:bodyPr wrap="square" lIns="0" tIns="0" rIns="0" bIns="0">
            <a:spAutoFit/>
          </a:bodyPr>
          <a:lstStyle/>
          <a:p>
            <a:pPr algn="ctr">
              <a:lnSpc>
                <a:spcPct val="150000"/>
              </a:lnSpc>
            </a:pPr>
            <a:r>
              <a:rPr lang="es-ES" b="1" dirty="0">
                <a:latin typeface="Calibri" panose="020F0502020204030204" pitchFamily="34" charset="0"/>
                <a:cs typeface="Calibri" panose="020F0502020204030204" pitchFamily="34" charset="0"/>
              </a:rPr>
              <a:t>Proceso: Admisión (Universidad)</a:t>
            </a:r>
          </a:p>
          <a:p>
            <a:pPr>
              <a:lnSpc>
                <a:spcPct val="150000"/>
              </a:lnSpc>
            </a:pPr>
            <a:r>
              <a:rPr lang="es-ES" b="1" dirty="0">
                <a:latin typeface="Calibri" panose="020F0502020204030204" pitchFamily="34" charset="0"/>
                <a:cs typeface="Calibri" panose="020F0502020204030204" pitchFamily="34" charset="0"/>
              </a:rPr>
              <a:t>Estado inicial</a:t>
            </a:r>
            <a:r>
              <a:rPr lang="es-ES" dirty="0">
                <a:latin typeface="Calibri" panose="020F0502020204030204" pitchFamily="34" charset="0"/>
                <a:cs typeface="Calibri" panose="020F0502020204030204" pitchFamily="34" charset="0"/>
              </a:rPr>
              <a:t>: Podría ser alguna línea base existente o alguna medición anterior, si no existe, entonces se toma la primera medición como estado inicial.</a:t>
            </a:r>
          </a:p>
          <a:p>
            <a:pPr>
              <a:lnSpc>
                <a:spcPct val="150000"/>
              </a:lnSpc>
            </a:pPr>
            <a:r>
              <a:rPr lang="es-ES" b="1" dirty="0">
                <a:latin typeface="Calibri" panose="020F0502020204030204" pitchFamily="34" charset="0"/>
                <a:cs typeface="Calibri" panose="020F0502020204030204" pitchFamily="34" charset="0"/>
              </a:rPr>
              <a:t>Objetivo: </a:t>
            </a:r>
            <a:r>
              <a:rPr lang="es-ES" dirty="0">
                <a:latin typeface="Calibri" panose="020F0502020204030204" pitchFamily="34" charset="0"/>
                <a:cs typeface="Calibri" panose="020F0502020204030204" pitchFamily="34" charset="0"/>
              </a:rPr>
              <a:t>La tasa de retención de estudiantes para el proceso de “Admisión” debe ser mayor o igual a 80%</a:t>
            </a:r>
          </a:p>
          <a:p>
            <a:pPr>
              <a:lnSpc>
                <a:spcPct val="150000"/>
              </a:lnSpc>
            </a:pPr>
            <a:r>
              <a:rPr lang="es-ES" b="1" dirty="0">
                <a:latin typeface="Calibri" panose="020F0502020204030204" pitchFamily="34" charset="0"/>
                <a:cs typeface="Calibri" panose="020F0502020204030204" pitchFamily="34" charset="0"/>
              </a:rPr>
              <a:t>Rango de gestión: </a:t>
            </a:r>
            <a:r>
              <a:rPr lang="es-ES" dirty="0">
                <a:latin typeface="Calibri" panose="020F0502020204030204" pitchFamily="34" charset="0"/>
                <a:cs typeface="Calibri" panose="020F0502020204030204" pitchFamily="34" charset="0"/>
              </a:rPr>
              <a:t>Valor Mínimo es 80% y el Valor Máximo es 100%</a:t>
            </a:r>
          </a:p>
          <a:p>
            <a:pPr>
              <a:lnSpc>
                <a:spcPct val="150000"/>
              </a:lnSpc>
            </a:pPr>
            <a:r>
              <a:rPr lang="es-ES" b="1" dirty="0">
                <a:latin typeface="Calibri" panose="020F0502020204030204" pitchFamily="34" charset="0"/>
                <a:cs typeface="Calibri" panose="020F0502020204030204" pitchFamily="34" charset="0"/>
              </a:rPr>
              <a:t>Alerta: </a:t>
            </a:r>
            <a:r>
              <a:rPr lang="es-ES" dirty="0">
                <a:latin typeface="Calibri" panose="020F0502020204030204" pitchFamily="34" charset="0"/>
                <a:cs typeface="Calibri" panose="020F0502020204030204" pitchFamily="34" charset="0"/>
              </a:rPr>
              <a:t>Si el resultado de la medición cae en el rango de 80% a 81%, generar una alerta ya que estamos en el valor mínimo.</a:t>
            </a:r>
            <a:endParaRPr lang="es-ES_tradnl" dirty="0">
              <a:latin typeface="Calibri" panose="020F0502020204030204" pitchFamily="34" charset="0"/>
              <a:cs typeface="Calibri" panose="020F0502020204030204" pitchFamily="34" charset="0"/>
            </a:endParaRPr>
          </a:p>
          <a:p>
            <a:pPr algn="ctr">
              <a:lnSpc>
                <a:spcPct val="150000"/>
              </a:lnSpc>
            </a:pPr>
            <a:endParaRPr lang="es-ES" b="1" dirty="0">
              <a:latin typeface="Calibri" panose="020F0502020204030204" pitchFamily="34" charset="0"/>
              <a:cs typeface="Calibri" panose="020F0502020204030204" pitchFamily="34" charset="0"/>
            </a:endParaRPr>
          </a:p>
        </p:txBody>
      </p:sp>
    </p:spTree>
    <p:custDataLst>
      <p:tags r:id="rId1"/>
    </p:custDataLst>
    <p:extLst>
      <p:ext uri="{BB962C8B-B14F-4D97-AF65-F5344CB8AC3E}">
        <p14:creationId xmlns:p14="http://schemas.microsoft.com/office/powerpoint/2010/main" val="301750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ángulo 11">
            <a:extLst>
              <a:ext uri="{FF2B5EF4-FFF2-40B4-BE49-F238E27FC236}">
                <a16:creationId xmlns:a16="http://schemas.microsoft.com/office/drawing/2014/main" id="{4C522DA3-103E-E949-8B36-8DBFDB39D903}"/>
              </a:ext>
            </a:extLst>
          </p:cNvPr>
          <p:cNvSpPr/>
          <p:nvPr/>
        </p:nvSpPr>
        <p:spPr>
          <a:xfrm>
            <a:off x="503238" y="912813"/>
            <a:ext cx="8172450" cy="4321175"/>
          </a:xfrm>
          <a:prstGeom prst="rect">
            <a:avLst/>
          </a:prstGeom>
          <a:solidFill>
            <a:srgbClr val="D1EFF4">
              <a:alpha val="4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Rectángulo 10">
            <a:extLst>
              <a:ext uri="{FF2B5EF4-FFF2-40B4-BE49-F238E27FC236}">
                <a16:creationId xmlns:a16="http://schemas.microsoft.com/office/drawing/2014/main" id="{2EC09874-6AA0-204D-BE96-49309B5E8EB7}"/>
              </a:ext>
            </a:extLst>
          </p:cNvPr>
          <p:cNvSpPr/>
          <p:nvPr/>
        </p:nvSpPr>
        <p:spPr>
          <a:xfrm>
            <a:off x="684214" y="1245204"/>
            <a:ext cx="4745036" cy="861774"/>
          </a:xfrm>
          <a:prstGeom prst="rect">
            <a:avLst/>
          </a:prstGeom>
        </p:spPr>
        <p:txBody>
          <a:bodyPr wrap="square" lIns="0" tIns="0" rIns="0" bIns="0">
            <a:spAutoFit/>
          </a:bodyPr>
          <a:lstStyle/>
          <a:p>
            <a:pPr marL="227013" indent="-227013" algn="just" defTabSz="731342">
              <a:buFont typeface="+mj-lt"/>
              <a:buAutoNum type="arabicPeriod"/>
            </a:pPr>
            <a:r>
              <a:rPr lang="es-PE" sz="1400" b="1" dirty="0">
                <a:latin typeface="Calibri" charset="0"/>
                <a:cs typeface="Calibri" charset="0"/>
              </a:rPr>
              <a:t>Selecciona una empresa</a:t>
            </a:r>
          </a:p>
          <a:p>
            <a:pPr marL="227013" indent="-227013" algn="just" defTabSz="731342">
              <a:buFont typeface="+mj-lt"/>
              <a:buAutoNum type="arabicPeriod"/>
            </a:pPr>
            <a:r>
              <a:rPr lang="es-ES" sz="1400" b="1" dirty="0">
                <a:latin typeface="Calibri" charset="0"/>
                <a:cs typeface="Calibri" charset="0"/>
              </a:rPr>
              <a:t>G</a:t>
            </a:r>
            <a:r>
              <a:rPr lang="es-PE" sz="1400" b="1" dirty="0" err="1">
                <a:latin typeface="Calibri" charset="0"/>
                <a:cs typeface="Calibri" charset="0"/>
              </a:rPr>
              <a:t>enera</a:t>
            </a:r>
            <a:r>
              <a:rPr lang="es-PE" sz="1400" b="1" dirty="0">
                <a:latin typeface="Calibri" charset="0"/>
                <a:cs typeface="Calibri" charset="0"/>
              </a:rPr>
              <a:t> 3 indicadores de Producción para un proceso crítico de la empresa</a:t>
            </a:r>
            <a:endParaRPr lang="es-PE" sz="1400" dirty="0">
              <a:latin typeface="Calibri" charset="0"/>
              <a:cs typeface="Calibri" charset="0"/>
            </a:endParaRPr>
          </a:p>
          <a:p>
            <a:pPr marL="227013" indent="-227013" defTabSz="731342">
              <a:buFont typeface="+mj-lt"/>
              <a:buAutoNum type="arabicPeriod"/>
            </a:pPr>
            <a:endParaRPr lang="es-PE" sz="1400" dirty="0">
              <a:latin typeface="Calibri" charset="0"/>
              <a:cs typeface="Calibri" charset="0"/>
            </a:endParaRPr>
          </a:p>
        </p:txBody>
      </p:sp>
      <p:pic>
        <p:nvPicPr>
          <p:cNvPr id="14" name="Imagen 13">
            <a:extLst>
              <a:ext uri="{FF2B5EF4-FFF2-40B4-BE49-F238E27FC236}">
                <a16:creationId xmlns:a16="http://schemas.microsoft.com/office/drawing/2014/main" id="{A0161967-9056-E54A-BF53-23AD8AE406FD}"/>
              </a:ext>
            </a:extLst>
          </p:cNvPr>
          <p:cNvPicPr>
            <a:picLocks noChangeAspect="1"/>
          </p:cNvPicPr>
          <p:nvPr/>
        </p:nvPicPr>
        <p:blipFill>
          <a:blip r:embed="rId4" cstate="print">
            <a:alphaModFix amt="25000"/>
            <a:extLst>
              <a:ext uri="{28A0092B-C50C-407E-A947-70E740481C1C}">
                <a14:useLocalDpi xmlns:a14="http://schemas.microsoft.com/office/drawing/2010/main" val="0"/>
              </a:ext>
            </a:extLst>
          </a:blip>
          <a:stretch>
            <a:fillRect/>
          </a:stretch>
        </p:blipFill>
        <p:spPr>
          <a:xfrm>
            <a:off x="6976674" y="3039428"/>
            <a:ext cx="1699014" cy="2194560"/>
          </a:xfrm>
          <a:prstGeom prst="rect">
            <a:avLst/>
          </a:prstGeom>
        </p:spPr>
      </p:pic>
      <p:sp>
        <p:nvSpPr>
          <p:cNvPr id="15" name="Rectángulo 14">
            <a:extLst>
              <a:ext uri="{FF2B5EF4-FFF2-40B4-BE49-F238E27FC236}">
                <a16:creationId xmlns:a16="http://schemas.microsoft.com/office/drawing/2014/main" id="{4660369D-4182-5141-9195-CFE6A5D2C0A4}"/>
              </a:ext>
            </a:extLst>
          </p:cNvPr>
          <p:cNvSpPr/>
          <p:nvPr/>
        </p:nvSpPr>
        <p:spPr>
          <a:xfrm>
            <a:off x="683567" y="481236"/>
            <a:ext cx="2247201" cy="193899"/>
          </a:xfrm>
          <a:prstGeom prst="rect">
            <a:avLst/>
          </a:prstGeom>
        </p:spPr>
        <p:txBody>
          <a:bodyPr wrap="square" lIns="0" tIns="0" rIns="0" bIns="0">
            <a:spAutoFit/>
          </a:bodyPr>
          <a:lstStyle/>
          <a:p>
            <a:pPr>
              <a:lnSpc>
                <a:spcPct val="90000"/>
              </a:lnSpc>
              <a:spcBef>
                <a:spcPts val="0"/>
              </a:spcBef>
              <a:defRPr/>
            </a:pPr>
            <a:r>
              <a:rPr lang="es-PE" sz="1400" b="1" dirty="0">
                <a:solidFill>
                  <a:srgbClr val="00B1C3"/>
                </a:solidFill>
                <a:latin typeface="Calibri" charset="0"/>
                <a:ea typeface="Calibri" charset="0"/>
                <a:cs typeface="Calibri" charset="0"/>
              </a:rPr>
              <a:t>ACTIVIDAD NO CALIFICADA</a:t>
            </a:r>
            <a:endParaRPr lang="es-ES" sz="1600" b="1" dirty="0">
              <a:solidFill>
                <a:srgbClr val="00B1C3"/>
              </a:solidFill>
              <a:latin typeface="Calibri" charset="0"/>
              <a:ea typeface="Calibri" charset="0"/>
              <a:cs typeface="Calibri" charset="0"/>
            </a:endParaRPr>
          </a:p>
        </p:txBody>
      </p:sp>
      <p:grpSp>
        <p:nvGrpSpPr>
          <p:cNvPr id="16" name="Agrupar 7">
            <a:extLst>
              <a:ext uri="{FF2B5EF4-FFF2-40B4-BE49-F238E27FC236}">
                <a16:creationId xmlns:a16="http://schemas.microsoft.com/office/drawing/2014/main" id="{FA58947F-9F9E-0C43-A6FC-95B2F222B0B1}"/>
              </a:ext>
            </a:extLst>
          </p:cNvPr>
          <p:cNvGrpSpPr/>
          <p:nvPr/>
        </p:nvGrpSpPr>
        <p:grpSpPr>
          <a:xfrm>
            <a:off x="514858" y="499074"/>
            <a:ext cx="131794" cy="132296"/>
            <a:chOff x="511902" y="912278"/>
            <a:chExt cx="281320" cy="282391"/>
          </a:xfrm>
        </p:grpSpPr>
        <p:sp>
          <p:nvSpPr>
            <p:cNvPr id="17" name="Elipse 16">
              <a:extLst>
                <a:ext uri="{FF2B5EF4-FFF2-40B4-BE49-F238E27FC236}">
                  <a16:creationId xmlns:a16="http://schemas.microsoft.com/office/drawing/2014/main" id="{631D943A-AD43-234B-96B6-FCE8D17D640C}"/>
                </a:ext>
              </a:extLst>
            </p:cNvPr>
            <p:cNvSpPr/>
            <p:nvPr/>
          </p:nvSpPr>
          <p:spPr>
            <a:xfrm rot="5400000">
              <a:off x="511366" y="912814"/>
              <a:ext cx="282391" cy="281320"/>
            </a:xfrm>
            <a:prstGeom prst="ellipse">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8" name="Imagen 17">
              <a:extLst>
                <a:ext uri="{FF2B5EF4-FFF2-40B4-BE49-F238E27FC236}">
                  <a16:creationId xmlns:a16="http://schemas.microsoft.com/office/drawing/2014/main" id="{DD1E368D-66AD-E148-94CD-CF06B927C0C1}"/>
                </a:ext>
              </a:extLst>
            </p:cNvPr>
            <p:cNvPicPr>
              <a:picLocks noChangeAspect="1"/>
            </p:cNvPicPr>
            <p:nvPr/>
          </p:nvPicPr>
          <p:blipFill>
            <a:blip r:embed="rId5">
              <a:alphaModFix/>
              <a:lum bright="100000" contrast="100000"/>
            </a:blip>
            <a:stretch>
              <a:fillRect/>
            </a:stretch>
          </p:blipFill>
          <p:spPr>
            <a:xfrm rot="5400000">
              <a:off x="578093" y="979007"/>
              <a:ext cx="148937" cy="148937"/>
            </a:xfrm>
            <a:prstGeom prst="rect">
              <a:avLst/>
            </a:prstGeom>
          </p:spPr>
        </p:pic>
      </p:grpSp>
    </p:spTree>
    <p:custDataLst>
      <p:tags r:id="rId1"/>
    </p:custDataLst>
    <p:extLst>
      <p:ext uri="{BB962C8B-B14F-4D97-AF65-F5344CB8AC3E}">
        <p14:creationId xmlns:p14="http://schemas.microsoft.com/office/powerpoint/2010/main" val="896882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0"/>
            <a:ext cx="9144000" cy="5715000"/>
          </a:xfrm>
          <a:prstGeom prst="rect">
            <a:avLst/>
          </a:prstGeom>
          <a:solidFill>
            <a:srgbClr val="654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4" name="Grupo 3">
            <a:extLst>
              <a:ext uri="{FF2B5EF4-FFF2-40B4-BE49-F238E27FC236}">
                <a16:creationId xmlns:a16="http://schemas.microsoft.com/office/drawing/2014/main" id="{8A495D6D-73E7-D64C-AD5A-8212D6B1E2F3}"/>
              </a:ext>
            </a:extLst>
          </p:cNvPr>
          <p:cNvGrpSpPr/>
          <p:nvPr/>
        </p:nvGrpSpPr>
        <p:grpSpPr>
          <a:xfrm>
            <a:off x="2506315" y="2194222"/>
            <a:ext cx="4581728" cy="1326557"/>
            <a:chOff x="2403187" y="2211377"/>
            <a:chExt cx="4581728" cy="1326557"/>
          </a:xfrm>
        </p:grpSpPr>
        <p:sp>
          <p:nvSpPr>
            <p:cNvPr id="6" name="CuadroTexto 5">
              <a:extLst>
                <a:ext uri="{FF2B5EF4-FFF2-40B4-BE49-F238E27FC236}">
                  <a16:creationId xmlns:a16="http://schemas.microsoft.com/office/drawing/2014/main" id="{682CC9F8-A9FF-BF41-B987-57AFB7D160FE}"/>
                </a:ext>
              </a:extLst>
            </p:cNvPr>
            <p:cNvSpPr txBox="1"/>
            <p:nvPr/>
          </p:nvSpPr>
          <p:spPr>
            <a:xfrm>
              <a:off x="2403187"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CONCLUSIONES</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8" name="Imagen 7">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425491" y="2211377"/>
              <a:ext cx="202176" cy="208211"/>
            </a:xfrm>
            <a:prstGeom prst="rect">
              <a:avLst/>
            </a:prstGeom>
          </p:spPr>
        </p:pic>
      </p:grpSp>
      <p:pic>
        <p:nvPicPr>
          <p:cNvPr id="10" name="Imagen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53" y="946969"/>
            <a:ext cx="2072214" cy="3898064"/>
          </a:xfrm>
          <a:prstGeom prst="rect">
            <a:avLst/>
          </a:prstGeom>
        </p:spPr>
      </p:pic>
    </p:spTree>
    <p:extLst>
      <p:ext uri="{BB962C8B-B14F-4D97-AF65-F5344CB8AC3E}">
        <p14:creationId xmlns:p14="http://schemas.microsoft.com/office/powerpoint/2010/main" val="21082505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object 7"/>
          <p:cNvSpPr txBox="1"/>
          <p:nvPr/>
        </p:nvSpPr>
        <p:spPr>
          <a:xfrm>
            <a:off x="1279545" y="912813"/>
            <a:ext cx="5300364" cy="3016210"/>
          </a:xfrm>
          <a:prstGeom prst="rect">
            <a:avLst/>
          </a:prstGeom>
        </p:spPr>
        <p:txBody>
          <a:bodyPr vert="horz" wrap="square" lIns="0" tIns="0" rIns="0" bIns="0" rtlCol="0">
            <a:spAutoFit/>
          </a:bodyPr>
          <a:lstStyle/>
          <a:p>
            <a:r>
              <a:rPr lang="es-PE" sz="1400" dirty="0">
                <a:latin typeface="Calibri" charset="0"/>
                <a:ea typeface="Calibri" charset="0"/>
                <a:cs typeface="Calibri" charset="0"/>
              </a:rPr>
              <a:t>Un indicador se conoce como la relación entre las variables cuantitativas.</a:t>
            </a:r>
          </a:p>
          <a:p>
            <a:endParaRPr lang="es-ES" sz="1400" dirty="0">
              <a:latin typeface="Calibri" charset="0"/>
              <a:ea typeface="Calibri" charset="0"/>
              <a:cs typeface="Calibri" charset="0"/>
            </a:endParaRPr>
          </a:p>
          <a:p>
            <a:endParaRPr lang="es-PE" sz="1400" dirty="0">
              <a:latin typeface="Calibri" charset="0"/>
              <a:ea typeface="Calibri" charset="0"/>
              <a:cs typeface="Calibri" charset="0"/>
            </a:endParaRPr>
          </a:p>
          <a:p>
            <a:r>
              <a:rPr lang="es-PE" sz="1400" dirty="0">
                <a:latin typeface="Calibri" charset="0"/>
                <a:ea typeface="Calibri" charset="0"/>
                <a:cs typeface="Calibri" charset="0"/>
              </a:rPr>
              <a:t>Estos indicadores pueden ser valores, unidades, índices, series estadísticas, etc. </a:t>
            </a:r>
          </a:p>
          <a:p>
            <a:endParaRPr lang="es-PE" sz="1400" dirty="0">
              <a:latin typeface="Calibri" charset="0"/>
              <a:ea typeface="Calibri" charset="0"/>
              <a:cs typeface="Calibri" charset="0"/>
            </a:endParaRPr>
          </a:p>
          <a:p>
            <a:r>
              <a:rPr lang="es-PE" sz="1400" dirty="0">
                <a:latin typeface="Calibri" charset="0"/>
                <a:ea typeface="Calibri" charset="0"/>
                <a:cs typeface="Calibri" charset="0"/>
              </a:rPr>
              <a:t>Existen patrones para especificar los indicadores, ya sea por su Composición o tipo</a:t>
            </a:r>
          </a:p>
          <a:p>
            <a:endParaRPr lang="es-PE" sz="1400" dirty="0">
              <a:latin typeface="Calibri" charset="0"/>
              <a:ea typeface="Calibri" charset="0"/>
              <a:cs typeface="Calibri" charset="0"/>
            </a:endParaRPr>
          </a:p>
          <a:p>
            <a:r>
              <a:rPr lang="es-PE" sz="1400" dirty="0">
                <a:latin typeface="Calibri" charset="0"/>
                <a:ea typeface="Calibri" charset="0"/>
                <a:cs typeface="Calibri" charset="0"/>
              </a:rPr>
              <a:t>Existe una metodología para el establecimiento de indicadores de gestión.</a:t>
            </a:r>
          </a:p>
          <a:p>
            <a:endParaRPr lang="es-PE" sz="1400" dirty="0">
              <a:latin typeface="Calibri" charset="0"/>
              <a:ea typeface="Calibri" charset="0"/>
              <a:cs typeface="Calibri" charset="0"/>
            </a:endParaRPr>
          </a:p>
          <a:p>
            <a:r>
              <a:rPr lang="es-PE" sz="1400" dirty="0">
                <a:latin typeface="Calibri" charset="0"/>
                <a:ea typeface="Calibri" charset="0"/>
                <a:cs typeface="Calibri" charset="0"/>
              </a:rPr>
              <a:t>Productividad, se puede definir como la relación que existe entre la producción, y los recursos empleados.</a:t>
            </a:r>
          </a:p>
        </p:txBody>
      </p:sp>
      <p:pic>
        <p:nvPicPr>
          <p:cNvPr id="8" name="Imagen 7"/>
          <p:cNvPicPr>
            <a:picLocks noChangeAspect="1"/>
          </p:cNvPicPr>
          <p:nvPr/>
        </p:nvPicPr>
        <p:blipFill>
          <a:blip r:embed="rId3"/>
          <a:stretch>
            <a:fillRect/>
          </a:stretch>
        </p:blipFill>
        <p:spPr>
          <a:xfrm>
            <a:off x="1011260" y="954885"/>
            <a:ext cx="114138" cy="117546"/>
          </a:xfrm>
          <a:prstGeom prst="rect">
            <a:avLst/>
          </a:prstGeom>
        </p:spPr>
      </p:pic>
      <p:sp>
        <p:nvSpPr>
          <p:cNvPr id="16" name="Rectángulo 15"/>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9" name="Imagen 8"/>
          <p:cNvPicPr>
            <a:picLocks noChangeAspect="1"/>
          </p:cNvPicPr>
          <p:nvPr/>
        </p:nvPicPr>
        <p:blipFill>
          <a:blip r:embed="rId3"/>
          <a:stretch>
            <a:fillRect/>
          </a:stretch>
        </p:blipFill>
        <p:spPr>
          <a:xfrm>
            <a:off x="1011260" y="1597934"/>
            <a:ext cx="114138" cy="117546"/>
          </a:xfrm>
          <a:prstGeom prst="rect">
            <a:avLst/>
          </a:prstGeom>
        </p:spPr>
      </p:pic>
      <p:pic>
        <p:nvPicPr>
          <p:cNvPr id="10" name="Imagen 9"/>
          <p:cNvPicPr>
            <a:picLocks noChangeAspect="1"/>
          </p:cNvPicPr>
          <p:nvPr/>
        </p:nvPicPr>
        <p:blipFill>
          <a:blip r:embed="rId3"/>
          <a:stretch>
            <a:fillRect/>
          </a:stretch>
        </p:blipFill>
        <p:spPr>
          <a:xfrm>
            <a:off x="1011260" y="2242575"/>
            <a:ext cx="114138" cy="117546"/>
          </a:xfrm>
          <a:prstGeom prst="rect">
            <a:avLst/>
          </a:prstGeom>
        </p:spPr>
      </p:pic>
      <p:pic>
        <p:nvPicPr>
          <p:cNvPr id="11" name="Imagen 10"/>
          <p:cNvPicPr>
            <a:picLocks noChangeAspect="1"/>
          </p:cNvPicPr>
          <p:nvPr/>
        </p:nvPicPr>
        <p:blipFill>
          <a:blip r:embed="rId3"/>
          <a:stretch>
            <a:fillRect/>
          </a:stretch>
        </p:blipFill>
        <p:spPr>
          <a:xfrm>
            <a:off x="1011260" y="3099867"/>
            <a:ext cx="114138" cy="117546"/>
          </a:xfrm>
          <a:prstGeom prst="rect">
            <a:avLst/>
          </a:prstGeom>
        </p:spPr>
      </p:pic>
      <p:pic>
        <p:nvPicPr>
          <p:cNvPr id="12" name="Imagen 11"/>
          <p:cNvPicPr>
            <a:picLocks noChangeAspect="1"/>
          </p:cNvPicPr>
          <p:nvPr/>
        </p:nvPicPr>
        <p:blipFill>
          <a:blip r:embed="rId4" cstate="print">
            <a:alphaModFix amt="42000"/>
            <a:extLst>
              <a:ext uri="{28A0092B-C50C-407E-A947-70E740481C1C}">
                <a14:useLocalDpi xmlns:a14="http://schemas.microsoft.com/office/drawing/2010/main" val="0"/>
              </a:ext>
            </a:extLst>
          </a:blip>
          <a:stretch>
            <a:fillRect/>
          </a:stretch>
        </p:blipFill>
        <p:spPr>
          <a:xfrm>
            <a:off x="6984999" y="3048772"/>
            <a:ext cx="1690689" cy="2185216"/>
          </a:xfrm>
          <a:prstGeom prst="rect">
            <a:avLst/>
          </a:prstGeom>
        </p:spPr>
      </p:pic>
      <p:pic>
        <p:nvPicPr>
          <p:cNvPr id="13" name="Imagen 12"/>
          <p:cNvPicPr>
            <a:picLocks noChangeAspect="1"/>
          </p:cNvPicPr>
          <p:nvPr/>
        </p:nvPicPr>
        <p:blipFill>
          <a:blip r:embed="rId3"/>
          <a:stretch>
            <a:fillRect/>
          </a:stretch>
        </p:blipFill>
        <p:spPr>
          <a:xfrm>
            <a:off x="1011260" y="3522777"/>
            <a:ext cx="114138" cy="117546"/>
          </a:xfrm>
          <a:prstGeom prst="rect">
            <a:avLst/>
          </a:prstGeom>
        </p:spPr>
      </p:pic>
      <p:sp>
        <p:nvSpPr>
          <p:cNvPr id="14" name="Rectangle 5">
            <a:extLst>
              <a:ext uri="{FF2B5EF4-FFF2-40B4-BE49-F238E27FC236}">
                <a16:creationId xmlns:a16="http://schemas.microsoft.com/office/drawing/2014/main" id="{414CB6B8-0D9A-EC41-BD35-445ADC0C1D26}"/>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CONCLUSIONES </a:t>
            </a:r>
          </a:p>
        </p:txBody>
      </p:sp>
    </p:spTree>
    <p:extLst>
      <p:ext uri="{BB962C8B-B14F-4D97-AF65-F5344CB8AC3E}">
        <p14:creationId xmlns:p14="http://schemas.microsoft.com/office/powerpoint/2010/main" val="20341843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0"/>
            <a:ext cx="9144000" cy="5715000"/>
          </a:xfrm>
          <a:prstGeom prst="rect">
            <a:avLst/>
          </a:prstGeom>
          <a:solidFill>
            <a:srgbClr val="8DCB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CuadroTexto 6">
            <a:extLst>
              <a:ext uri="{FF2B5EF4-FFF2-40B4-BE49-F238E27FC236}">
                <a16:creationId xmlns:a16="http://schemas.microsoft.com/office/drawing/2014/main" id="{4C9F27E8-E0F0-CF48-B2E7-A2617B9B1DEA}"/>
              </a:ext>
            </a:extLst>
          </p:cNvPr>
          <p:cNvSpPr txBox="1"/>
          <p:nvPr/>
        </p:nvSpPr>
        <p:spPr>
          <a:xfrm>
            <a:off x="2519363"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BIBLIOGRAFÍA</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6" name="Imagen 5">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528619" y="2194222"/>
            <a:ext cx="202176" cy="208211"/>
          </a:xfrm>
          <a:prstGeom prst="rect">
            <a:avLst/>
          </a:prstGeom>
        </p:spPr>
      </p:pic>
      <p:pic>
        <p:nvPicPr>
          <p:cNvPr id="11" name="Imagen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946970"/>
            <a:ext cx="2072061" cy="3898064"/>
          </a:xfrm>
          <a:prstGeom prst="rect">
            <a:avLst/>
          </a:prstGeom>
        </p:spPr>
      </p:pic>
    </p:spTree>
    <p:extLst>
      <p:ext uri="{BB962C8B-B14F-4D97-AF65-F5344CB8AC3E}">
        <p14:creationId xmlns:p14="http://schemas.microsoft.com/office/powerpoint/2010/main" val="59667659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object 7"/>
          <p:cNvSpPr txBox="1"/>
          <p:nvPr/>
        </p:nvSpPr>
        <p:spPr>
          <a:xfrm>
            <a:off x="1279009" y="917823"/>
            <a:ext cx="5329181" cy="430887"/>
          </a:xfrm>
          <a:prstGeom prst="rect">
            <a:avLst/>
          </a:prstGeom>
        </p:spPr>
        <p:txBody>
          <a:bodyPr vert="horz" wrap="square" lIns="0" tIns="0" rIns="0" bIns="0" rtlCol="0">
            <a:spAutoFit/>
          </a:bodyPr>
          <a:lstStyle/>
          <a:p>
            <a:pPr>
              <a:spcBef>
                <a:spcPts val="0"/>
              </a:spcBef>
              <a:buSzPct val="100000"/>
            </a:pPr>
            <a:r>
              <a:rPr lang="es" sz="1400" dirty="0">
                <a:latin typeface="Calibri" charset="0"/>
                <a:ea typeface="Calibri" charset="0"/>
                <a:cs typeface="Calibri" charset="0"/>
              </a:rPr>
              <a:t>Jesus Mauricio Beltrán (2012). “Indicadores de Gestión”. (4a ed.) Bogotá: 3R Editores</a:t>
            </a:r>
          </a:p>
        </p:txBody>
      </p:sp>
      <p:pic>
        <p:nvPicPr>
          <p:cNvPr id="9" name="Imagen 8"/>
          <p:cNvPicPr>
            <a:picLocks noChangeAspect="1"/>
          </p:cNvPicPr>
          <p:nvPr/>
        </p:nvPicPr>
        <p:blipFill>
          <a:blip r:embed="rId2"/>
          <a:stretch>
            <a:fillRect/>
          </a:stretch>
        </p:blipFill>
        <p:spPr>
          <a:xfrm>
            <a:off x="1008064" y="959114"/>
            <a:ext cx="103867" cy="106967"/>
          </a:xfrm>
          <a:prstGeom prst="rect">
            <a:avLst/>
          </a:prstGeom>
        </p:spPr>
      </p:pic>
      <p:sp>
        <p:nvSpPr>
          <p:cNvPr id="19" name="Rectángulo 18"/>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a:blip r:embed="rId3" cstate="print">
            <a:alphaModFix amt="42000"/>
            <a:extLst>
              <a:ext uri="{28A0092B-C50C-407E-A947-70E740481C1C}">
                <a14:useLocalDpi xmlns:a14="http://schemas.microsoft.com/office/drawing/2010/main" val="0"/>
              </a:ext>
            </a:extLst>
          </a:blip>
          <a:stretch>
            <a:fillRect/>
          </a:stretch>
        </p:blipFill>
        <p:spPr>
          <a:xfrm>
            <a:off x="6985000" y="3036889"/>
            <a:ext cx="1690688" cy="2197100"/>
          </a:xfrm>
          <a:prstGeom prst="rect">
            <a:avLst/>
          </a:prstGeom>
        </p:spPr>
      </p:pic>
      <p:sp>
        <p:nvSpPr>
          <p:cNvPr id="8" name="Rectangle 5">
            <a:extLst>
              <a:ext uri="{FF2B5EF4-FFF2-40B4-BE49-F238E27FC236}">
                <a16:creationId xmlns:a16="http://schemas.microsoft.com/office/drawing/2014/main" id="{A33C967D-CD10-FD46-ACC5-34B5D766FEEE}"/>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BIBLIOGRAFÍA</a:t>
            </a:r>
          </a:p>
        </p:txBody>
      </p:sp>
    </p:spTree>
    <p:extLst>
      <p:ext uri="{BB962C8B-B14F-4D97-AF65-F5344CB8AC3E}">
        <p14:creationId xmlns:p14="http://schemas.microsoft.com/office/powerpoint/2010/main" val="17424011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3" name="Imagen 2"/>
          <p:cNvPicPr>
            <a:picLocks noChangeAspect="1"/>
          </p:cNvPicPr>
          <p:nvPr/>
        </p:nvPicPr>
        <p:blipFill>
          <a:blip r:embed="rId2"/>
          <a:stretch>
            <a:fillRect/>
          </a:stretch>
        </p:blipFill>
        <p:spPr>
          <a:xfrm>
            <a:off x="3924199" y="2666298"/>
            <a:ext cx="1295601" cy="386803"/>
          </a:xfrm>
          <a:prstGeom prst="rect">
            <a:avLst/>
          </a:prstGeom>
        </p:spPr>
      </p:pic>
    </p:spTree>
    <p:extLst>
      <p:ext uri="{BB962C8B-B14F-4D97-AF65-F5344CB8AC3E}">
        <p14:creationId xmlns:p14="http://schemas.microsoft.com/office/powerpoint/2010/main" val="2354163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7"/>
          <p:cNvSpPr txBox="1"/>
          <p:nvPr/>
        </p:nvSpPr>
        <p:spPr>
          <a:xfrm>
            <a:off x="503238" y="779561"/>
            <a:ext cx="8044414" cy="1392945"/>
          </a:xfrm>
          <a:prstGeom prst="rect">
            <a:avLst/>
          </a:prstGeom>
        </p:spPr>
        <p:txBody>
          <a:bodyPr vert="horz" wrap="square" lIns="0" tIns="0" rIns="0" bIns="0" rtlCol="0">
            <a:spAutoFit/>
          </a:bodyPr>
          <a:lstStyle/>
          <a:p>
            <a:pPr marL="11725">
              <a:spcAft>
                <a:spcPts val="600"/>
              </a:spcAft>
              <a:buSzPct val="100000"/>
              <a:tabLst>
                <a:tab pos="121285" algn="l"/>
              </a:tabLst>
            </a:pPr>
            <a:r>
              <a:rPr lang="es-ES_tradnl" sz="1600" b="1" spc="-10" dirty="0">
                <a:latin typeface="Calibri" charset="0"/>
                <a:ea typeface="Calibri" charset="0"/>
                <a:cs typeface="Calibri" charset="0"/>
              </a:rPr>
              <a:t>INDICADOR</a:t>
            </a:r>
          </a:p>
          <a:p>
            <a:pPr marL="11725" algn="just">
              <a:lnSpc>
                <a:spcPct val="150000"/>
              </a:lnSpc>
              <a:buSzPct val="100000"/>
              <a:tabLst>
                <a:tab pos="121285" algn="l"/>
              </a:tabLst>
            </a:pPr>
            <a:r>
              <a:rPr lang="es-ES" sz="1600" dirty="0">
                <a:latin typeface="Calibri" panose="020F0502020204030204" pitchFamily="34" charset="0"/>
                <a:cs typeface="Calibri" panose="020F0502020204030204" pitchFamily="34" charset="0"/>
              </a:rPr>
              <a:t>Es una medida cuantitativa que ayuda a entender el rendimiento de un proceso. Los indicadores proporcionan información sobre el estado actual del proceso y ayudan a identificar áreas de mejora. Esta medición se compara respecto a objetivos y metas.</a:t>
            </a:r>
            <a:endParaRPr lang="es-ES_tradnl" sz="1600" spc="-10" dirty="0">
              <a:latin typeface="Calibri" panose="020F0502020204030204" pitchFamily="34" charset="0"/>
              <a:ea typeface="Calibri" charset="0"/>
              <a:cs typeface="Calibri" panose="020F0502020204030204" pitchFamily="34" charset="0"/>
            </a:endParaRPr>
          </a:p>
        </p:txBody>
      </p:sp>
      <p:grpSp>
        <p:nvGrpSpPr>
          <p:cNvPr id="183" name="Agrupar 182"/>
          <p:cNvGrpSpPr/>
          <p:nvPr/>
        </p:nvGrpSpPr>
        <p:grpSpPr>
          <a:xfrm>
            <a:off x="684213" y="2689120"/>
            <a:ext cx="5001499" cy="2320001"/>
            <a:chOff x="3425711" y="2599668"/>
            <a:chExt cx="5001499" cy="2320001"/>
          </a:xfrm>
        </p:grpSpPr>
        <p:cxnSp>
          <p:nvCxnSpPr>
            <p:cNvPr id="166" name="Conector recto de flecha 165"/>
            <p:cNvCxnSpPr/>
            <p:nvPr/>
          </p:nvCxnSpPr>
          <p:spPr>
            <a:xfrm flipV="1">
              <a:off x="6015416" y="2916238"/>
              <a:ext cx="0" cy="34669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3" name="Conector recto 162"/>
            <p:cNvCxnSpPr/>
            <p:nvPr/>
          </p:nvCxnSpPr>
          <p:spPr>
            <a:xfrm>
              <a:off x="6026884" y="3975596"/>
              <a:ext cx="2123203" cy="0"/>
            </a:xfrm>
            <a:prstGeom prst="line">
              <a:avLst/>
            </a:prstGeom>
            <a:ln w="12700">
              <a:solidFill>
                <a:srgbClr val="808799"/>
              </a:solidFill>
              <a:prstDash val="sysDot"/>
            </a:ln>
          </p:spPr>
          <p:style>
            <a:lnRef idx="1">
              <a:schemeClr val="accent1"/>
            </a:lnRef>
            <a:fillRef idx="0">
              <a:schemeClr val="accent1"/>
            </a:fillRef>
            <a:effectRef idx="0">
              <a:schemeClr val="accent1"/>
            </a:effectRef>
            <a:fontRef idx="minor">
              <a:schemeClr val="tx1"/>
            </a:fontRef>
          </p:style>
        </p:cxnSp>
        <p:cxnSp>
          <p:nvCxnSpPr>
            <p:cNvPr id="6" name="Conector angular 5"/>
            <p:cNvCxnSpPr/>
            <p:nvPr/>
          </p:nvCxnSpPr>
          <p:spPr>
            <a:xfrm>
              <a:off x="3836505" y="2662691"/>
              <a:ext cx="4590705" cy="2176669"/>
            </a:xfrm>
            <a:prstGeom prst="bentConnector3">
              <a:avLst>
                <a:gd name="adj1" fmla="val -229"/>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grpSp>
          <p:nvGrpSpPr>
            <p:cNvPr id="62" name="Agrupar 61"/>
            <p:cNvGrpSpPr/>
            <p:nvPr/>
          </p:nvGrpSpPr>
          <p:grpSpPr>
            <a:xfrm>
              <a:off x="4197249" y="4329992"/>
              <a:ext cx="3869216" cy="509368"/>
              <a:chOff x="4152657" y="3660775"/>
              <a:chExt cx="3869216" cy="509368"/>
            </a:xfrm>
          </p:grpSpPr>
          <p:cxnSp>
            <p:nvCxnSpPr>
              <p:cNvPr id="11" name="Conector recto 10"/>
              <p:cNvCxnSpPr/>
              <p:nvPr/>
            </p:nvCxnSpPr>
            <p:spPr>
              <a:xfrm flipV="1">
                <a:off x="4152657" y="3989580"/>
                <a:ext cx="0" cy="18055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2" name="Conector recto 11"/>
              <p:cNvCxnSpPr/>
              <p:nvPr/>
            </p:nvCxnSpPr>
            <p:spPr>
              <a:xfrm flipV="1">
                <a:off x="4330457" y="3949700"/>
                <a:ext cx="0" cy="22043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4" name="Conector recto 13"/>
              <p:cNvCxnSpPr/>
              <p:nvPr/>
            </p:nvCxnSpPr>
            <p:spPr>
              <a:xfrm flipV="1">
                <a:off x="4498732" y="3886200"/>
                <a:ext cx="0" cy="28393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6" name="Conector recto 15"/>
              <p:cNvCxnSpPr/>
              <p:nvPr/>
            </p:nvCxnSpPr>
            <p:spPr>
              <a:xfrm flipV="1">
                <a:off x="4641607" y="3949700"/>
                <a:ext cx="0" cy="22043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8" name="Conector recto 17"/>
              <p:cNvCxnSpPr/>
              <p:nvPr/>
            </p:nvCxnSpPr>
            <p:spPr>
              <a:xfrm flipV="1">
                <a:off x="4822582" y="4059915"/>
                <a:ext cx="0" cy="110215"/>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20" name="Conector recto 19"/>
              <p:cNvCxnSpPr/>
              <p:nvPr/>
            </p:nvCxnSpPr>
            <p:spPr>
              <a:xfrm flipV="1">
                <a:off x="4994032" y="3949700"/>
                <a:ext cx="0" cy="220431"/>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22" name="Conector recto 21"/>
              <p:cNvCxnSpPr/>
              <p:nvPr/>
            </p:nvCxnSpPr>
            <p:spPr>
              <a:xfrm flipV="1">
                <a:off x="5168657" y="3857625"/>
                <a:ext cx="0" cy="312507"/>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24" name="Conector recto 23"/>
              <p:cNvCxnSpPr/>
              <p:nvPr/>
            </p:nvCxnSpPr>
            <p:spPr>
              <a:xfrm flipV="1">
                <a:off x="5336932" y="3751025"/>
                <a:ext cx="0" cy="419108"/>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26" name="Conector recto 25"/>
              <p:cNvCxnSpPr/>
              <p:nvPr/>
            </p:nvCxnSpPr>
            <p:spPr>
              <a:xfrm flipV="1">
                <a:off x="5492507" y="3660775"/>
                <a:ext cx="0" cy="509358"/>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28" name="Conector recto 27"/>
              <p:cNvCxnSpPr/>
              <p:nvPr/>
            </p:nvCxnSpPr>
            <p:spPr>
              <a:xfrm flipV="1">
                <a:off x="5663957" y="3825875"/>
                <a:ext cx="0" cy="344258"/>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30" name="Conector recto 29"/>
              <p:cNvCxnSpPr/>
              <p:nvPr/>
            </p:nvCxnSpPr>
            <p:spPr>
              <a:xfrm flipV="1">
                <a:off x="5840648" y="3857625"/>
                <a:ext cx="0" cy="312508"/>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32" name="Conector recto 31"/>
              <p:cNvCxnSpPr/>
              <p:nvPr/>
            </p:nvCxnSpPr>
            <p:spPr>
              <a:xfrm flipV="1">
                <a:off x="5999398" y="3915454"/>
                <a:ext cx="0" cy="25468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34" name="Conector recto 33"/>
              <p:cNvCxnSpPr/>
              <p:nvPr/>
            </p:nvCxnSpPr>
            <p:spPr>
              <a:xfrm flipV="1">
                <a:off x="6170848" y="3857625"/>
                <a:ext cx="0" cy="312509"/>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36" name="Conector recto 35"/>
              <p:cNvCxnSpPr/>
              <p:nvPr/>
            </p:nvCxnSpPr>
            <p:spPr>
              <a:xfrm flipV="1">
                <a:off x="6332773" y="3825875"/>
                <a:ext cx="0" cy="34426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39" name="Conector recto 38"/>
              <p:cNvCxnSpPr/>
              <p:nvPr/>
            </p:nvCxnSpPr>
            <p:spPr>
              <a:xfrm flipV="1">
                <a:off x="6494698" y="3751025"/>
                <a:ext cx="0" cy="41911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41" name="Conector recto 40"/>
              <p:cNvCxnSpPr/>
              <p:nvPr/>
            </p:nvCxnSpPr>
            <p:spPr>
              <a:xfrm flipV="1">
                <a:off x="6675673" y="3857625"/>
                <a:ext cx="0" cy="31251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43" name="Conector recto 42"/>
              <p:cNvCxnSpPr/>
              <p:nvPr/>
            </p:nvCxnSpPr>
            <p:spPr>
              <a:xfrm flipV="1">
                <a:off x="6843948" y="3949700"/>
                <a:ext cx="0" cy="220435"/>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45" name="Conector recto 44"/>
              <p:cNvCxnSpPr/>
              <p:nvPr/>
            </p:nvCxnSpPr>
            <p:spPr>
              <a:xfrm flipV="1">
                <a:off x="7015398" y="3711575"/>
                <a:ext cx="0" cy="458561"/>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47" name="Conector recto 46"/>
              <p:cNvCxnSpPr/>
              <p:nvPr/>
            </p:nvCxnSpPr>
            <p:spPr>
              <a:xfrm flipV="1">
                <a:off x="7177323" y="3960579"/>
                <a:ext cx="0" cy="209559"/>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49" name="Conector recto 48"/>
              <p:cNvCxnSpPr/>
              <p:nvPr/>
            </p:nvCxnSpPr>
            <p:spPr>
              <a:xfrm flipV="1">
                <a:off x="7342423" y="4059915"/>
                <a:ext cx="0" cy="110223"/>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51" name="Conector recto 50"/>
              <p:cNvCxnSpPr/>
              <p:nvPr/>
            </p:nvCxnSpPr>
            <p:spPr>
              <a:xfrm flipV="1">
                <a:off x="7526573" y="3960579"/>
                <a:ext cx="0" cy="209561"/>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55" name="Conector recto 54"/>
              <p:cNvCxnSpPr/>
              <p:nvPr/>
            </p:nvCxnSpPr>
            <p:spPr>
              <a:xfrm flipV="1">
                <a:off x="7688498" y="3915454"/>
                <a:ext cx="0" cy="254687"/>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57" name="Conector recto 56"/>
              <p:cNvCxnSpPr/>
              <p:nvPr/>
            </p:nvCxnSpPr>
            <p:spPr>
              <a:xfrm flipV="1">
                <a:off x="7850423" y="3857625"/>
                <a:ext cx="0" cy="312517"/>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60" name="Conector recto 59"/>
              <p:cNvCxnSpPr/>
              <p:nvPr/>
            </p:nvCxnSpPr>
            <p:spPr>
              <a:xfrm flipV="1">
                <a:off x="8021873" y="3825875"/>
                <a:ext cx="0" cy="344268"/>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grpSp>
        <p:sp>
          <p:nvSpPr>
            <p:cNvPr id="63" name="CuadroTexto 62"/>
            <p:cNvSpPr txBox="1"/>
            <p:nvPr/>
          </p:nvSpPr>
          <p:spPr>
            <a:xfrm>
              <a:off x="3472128" y="2599668"/>
              <a:ext cx="194755" cy="184666"/>
            </a:xfrm>
            <a:prstGeom prst="rect">
              <a:avLst/>
            </a:prstGeom>
            <a:noFill/>
          </p:spPr>
          <p:txBody>
            <a:bodyPr wrap="square" lIns="0" tIns="0" rIns="0" bIns="0" rtlCol="0">
              <a:spAutoFit/>
            </a:bodyPr>
            <a:lstStyle/>
            <a:p>
              <a:pPr algn="ctr"/>
              <a:r>
                <a:rPr lang="es-ES_tradnl" sz="1200" dirty="0">
                  <a:latin typeface="Calibri" charset="0"/>
                  <a:ea typeface="Calibri" charset="0"/>
                  <a:cs typeface="Calibri" charset="0"/>
                </a:rPr>
                <a:t>60</a:t>
              </a:r>
            </a:p>
          </p:txBody>
        </p:sp>
        <p:sp>
          <p:nvSpPr>
            <p:cNvPr id="64" name="CuadroTexto 63"/>
            <p:cNvSpPr txBox="1"/>
            <p:nvPr/>
          </p:nvSpPr>
          <p:spPr>
            <a:xfrm>
              <a:off x="3472128" y="2858563"/>
              <a:ext cx="194755" cy="184666"/>
            </a:xfrm>
            <a:prstGeom prst="rect">
              <a:avLst/>
            </a:prstGeom>
            <a:noFill/>
          </p:spPr>
          <p:txBody>
            <a:bodyPr wrap="square" lIns="0" tIns="0" rIns="0" bIns="0" rtlCol="0">
              <a:spAutoFit/>
            </a:bodyPr>
            <a:lstStyle/>
            <a:p>
              <a:pPr algn="ctr"/>
              <a:r>
                <a:rPr lang="es-ES_tradnl" sz="1200">
                  <a:latin typeface="Calibri" charset="0"/>
                  <a:ea typeface="Calibri" charset="0"/>
                  <a:cs typeface="Calibri" charset="0"/>
                </a:rPr>
                <a:t>50</a:t>
              </a:r>
              <a:endParaRPr lang="es-ES_tradnl" sz="1200" dirty="0">
                <a:latin typeface="Calibri" charset="0"/>
                <a:ea typeface="Calibri" charset="0"/>
                <a:cs typeface="Calibri" charset="0"/>
              </a:endParaRPr>
            </a:p>
          </p:txBody>
        </p:sp>
        <p:sp>
          <p:nvSpPr>
            <p:cNvPr id="65" name="CuadroTexto 64"/>
            <p:cNvSpPr txBox="1"/>
            <p:nvPr/>
          </p:nvSpPr>
          <p:spPr>
            <a:xfrm>
              <a:off x="3472128" y="3117458"/>
              <a:ext cx="194755" cy="184666"/>
            </a:xfrm>
            <a:prstGeom prst="rect">
              <a:avLst/>
            </a:prstGeom>
            <a:noFill/>
          </p:spPr>
          <p:txBody>
            <a:bodyPr wrap="square" lIns="0" tIns="0" rIns="0" bIns="0" rtlCol="0">
              <a:spAutoFit/>
            </a:bodyPr>
            <a:lstStyle/>
            <a:p>
              <a:pPr algn="ctr"/>
              <a:r>
                <a:rPr lang="es-ES_tradnl" sz="1200" dirty="0">
                  <a:latin typeface="Calibri" charset="0"/>
                  <a:ea typeface="Calibri" charset="0"/>
                  <a:cs typeface="Calibri" charset="0"/>
                </a:rPr>
                <a:t>40</a:t>
              </a:r>
            </a:p>
          </p:txBody>
        </p:sp>
        <p:sp>
          <p:nvSpPr>
            <p:cNvPr id="66" name="CuadroTexto 65"/>
            <p:cNvSpPr txBox="1"/>
            <p:nvPr/>
          </p:nvSpPr>
          <p:spPr>
            <a:xfrm>
              <a:off x="3472128" y="3376353"/>
              <a:ext cx="194755" cy="184666"/>
            </a:xfrm>
            <a:prstGeom prst="rect">
              <a:avLst/>
            </a:prstGeom>
            <a:noFill/>
          </p:spPr>
          <p:txBody>
            <a:bodyPr wrap="square" lIns="0" tIns="0" rIns="0" bIns="0" rtlCol="0">
              <a:spAutoFit/>
            </a:bodyPr>
            <a:lstStyle/>
            <a:p>
              <a:pPr algn="ctr"/>
              <a:r>
                <a:rPr lang="es-ES_tradnl" sz="1200">
                  <a:latin typeface="Calibri" charset="0"/>
                  <a:ea typeface="Calibri" charset="0"/>
                  <a:cs typeface="Calibri" charset="0"/>
                </a:rPr>
                <a:t>30</a:t>
              </a:r>
              <a:endParaRPr lang="es-ES_tradnl" sz="1200" dirty="0">
                <a:latin typeface="Calibri" charset="0"/>
                <a:ea typeface="Calibri" charset="0"/>
                <a:cs typeface="Calibri" charset="0"/>
              </a:endParaRPr>
            </a:p>
          </p:txBody>
        </p:sp>
        <p:sp>
          <p:nvSpPr>
            <p:cNvPr id="67" name="CuadroTexto 66"/>
            <p:cNvSpPr txBox="1"/>
            <p:nvPr/>
          </p:nvSpPr>
          <p:spPr>
            <a:xfrm>
              <a:off x="3472128" y="3629808"/>
              <a:ext cx="194755" cy="184666"/>
            </a:xfrm>
            <a:prstGeom prst="rect">
              <a:avLst/>
            </a:prstGeom>
            <a:noFill/>
          </p:spPr>
          <p:txBody>
            <a:bodyPr wrap="square" lIns="0" tIns="0" rIns="0" bIns="0" rtlCol="0">
              <a:spAutoFit/>
            </a:bodyPr>
            <a:lstStyle/>
            <a:p>
              <a:pPr algn="ctr"/>
              <a:r>
                <a:rPr lang="es-ES_tradnl" sz="1200" dirty="0">
                  <a:latin typeface="Calibri" charset="0"/>
                  <a:ea typeface="Calibri" charset="0"/>
                  <a:cs typeface="Calibri" charset="0"/>
                </a:rPr>
                <a:t>20</a:t>
              </a:r>
            </a:p>
          </p:txBody>
        </p:sp>
        <p:sp>
          <p:nvSpPr>
            <p:cNvPr id="68" name="CuadroTexto 67"/>
            <p:cNvSpPr txBox="1"/>
            <p:nvPr/>
          </p:nvSpPr>
          <p:spPr>
            <a:xfrm>
              <a:off x="3472128" y="3883263"/>
              <a:ext cx="194755" cy="184666"/>
            </a:xfrm>
            <a:prstGeom prst="rect">
              <a:avLst/>
            </a:prstGeom>
            <a:noFill/>
          </p:spPr>
          <p:txBody>
            <a:bodyPr wrap="square" lIns="0" tIns="0" rIns="0" bIns="0" rtlCol="0">
              <a:spAutoFit/>
            </a:bodyPr>
            <a:lstStyle/>
            <a:p>
              <a:pPr algn="ctr"/>
              <a:r>
                <a:rPr lang="es-ES_tradnl" sz="1200" dirty="0">
                  <a:latin typeface="Calibri" charset="0"/>
                  <a:ea typeface="Calibri" charset="0"/>
                  <a:cs typeface="Calibri" charset="0"/>
                </a:rPr>
                <a:t>10</a:t>
              </a:r>
            </a:p>
          </p:txBody>
        </p:sp>
        <p:sp>
          <p:nvSpPr>
            <p:cNvPr id="69" name="CuadroTexto 68"/>
            <p:cNvSpPr txBox="1"/>
            <p:nvPr/>
          </p:nvSpPr>
          <p:spPr>
            <a:xfrm>
              <a:off x="3425711" y="4153708"/>
              <a:ext cx="287588" cy="184666"/>
            </a:xfrm>
            <a:prstGeom prst="rect">
              <a:avLst/>
            </a:prstGeom>
            <a:noFill/>
          </p:spPr>
          <p:txBody>
            <a:bodyPr wrap="square" lIns="0" tIns="0" rIns="0" bIns="0" rtlCol="0">
              <a:spAutoFit/>
            </a:bodyPr>
            <a:lstStyle/>
            <a:p>
              <a:pPr algn="ctr"/>
              <a:r>
                <a:rPr lang="es-ES_tradnl" sz="1200">
                  <a:latin typeface="Calibri" charset="0"/>
                  <a:ea typeface="Calibri" charset="0"/>
                  <a:cs typeface="Calibri" charset="0"/>
                </a:rPr>
                <a:t>300</a:t>
              </a:r>
              <a:endParaRPr lang="es-ES_tradnl" sz="1200" dirty="0">
                <a:latin typeface="Calibri" charset="0"/>
                <a:ea typeface="Calibri" charset="0"/>
                <a:cs typeface="Calibri" charset="0"/>
              </a:endParaRPr>
            </a:p>
          </p:txBody>
        </p:sp>
        <p:sp>
          <p:nvSpPr>
            <p:cNvPr id="70" name="CuadroTexto 69"/>
            <p:cNvSpPr txBox="1"/>
            <p:nvPr/>
          </p:nvSpPr>
          <p:spPr>
            <a:xfrm>
              <a:off x="3425711" y="4392059"/>
              <a:ext cx="287588" cy="184666"/>
            </a:xfrm>
            <a:prstGeom prst="rect">
              <a:avLst/>
            </a:prstGeom>
            <a:noFill/>
          </p:spPr>
          <p:txBody>
            <a:bodyPr wrap="square" lIns="0" tIns="0" rIns="0" bIns="0" rtlCol="0">
              <a:spAutoFit/>
            </a:bodyPr>
            <a:lstStyle/>
            <a:p>
              <a:pPr algn="ctr"/>
              <a:r>
                <a:rPr lang="es-ES_tradnl" sz="1200" dirty="0">
                  <a:latin typeface="Calibri" charset="0"/>
                  <a:ea typeface="Calibri" charset="0"/>
                  <a:cs typeface="Calibri" charset="0"/>
                </a:rPr>
                <a:t>200</a:t>
              </a:r>
            </a:p>
          </p:txBody>
        </p:sp>
        <p:sp>
          <p:nvSpPr>
            <p:cNvPr id="71" name="CuadroTexto 70"/>
            <p:cNvSpPr txBox="1"/>
            <p:nvPr/>
          </p:nvSpPr>
          <p:spPr>
            <a:xfrm>
              <a:off x="3425711" y="4618917"/>
              <a:ext cx="287588" cy="184666"/>
            </a:xfrm>
            <a:prstGeom prst="rect">
              <a:avLst/>
            </a:prstGeom>
            <a:noFill/>
          </p:spPr>
          <p:txBody>
            <a:bodyPr wrap="square" lIns="0" tIns="0" rIns="0" bIns="0" rtlCol="0">
              <a:spAutoFit/>
            </a:bodyPr>
            <a:lstStyle/>
            <a:p>
              <a:pPr algn="ctr"/>
              <a:r>
                <a:rPr lang="es-ES_tradnl" sz="1200" dirty="0">
                  <a:latin typeface="Calibri" charset="0"/>
                  <a:ea typeface="Calibri" charset="0"/>
                  <a:cs typeface="Calibri" charset="0"/>
                </a:rPr>
                <a:t>100</a:t>
              </a:r>
            </a:p>
          </p:txBody>
        </p:sp>
        <p:cxnSp>
          <p:nvCxnSpPr>
            <p:cNvPr id="97" name="Conector recto 96"/>
            <p:cNvCxnSpPr/>
            <p:nvPr/>
          </p:nvCxnSpPr>
          <p:spPr>
            <a:xfrm>
              <a:off x="3708657" y="2699821"/>
              <a:ext cx="123206" cy="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00" name="Conector recto 99"/>
            <p:cNvCxnSpPr/>
            <p:nvPr/>
          </p:nvCxnSpPr>
          <p:spPr>
            <a:xfrm>
              <a:off x="3708657" y="2955110"/>
              <a:ext cx="123206" cy="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01" name="Conector recto 100"/>
            <p:cNvCxnSpPr/>
            <p:nvPr/>
          </p:nvCxnSpPr>
          <p:spPr>
            <a:xfrm>
              <a:off x="3708657" y="3210399"/>
              <a:ext cx="123206" cy="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02" name="Conector recto 101"/>
            <p:cNvCxnSpPr/>
            <p:nvPr/>
          </p:nvCxnSpPr>
          <p:spPr>
            <a:xfrm>
              <a:off x="3708657" y="3465688"/>
              <a:ext cx="123206" cy="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03" name="Conector recto 102"/>
            <p:cNvCxnSpPr/>
            <p:nvPr/>
          </p:nvCxnSpPr>
          <p:spPr>
            <a:xfrm>
              <a:off x="3708657" y="3730260"/>
              <a:ext cx="123206" cy="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04" name="Conector recto 103"/>
            <p:cNvCxnSpPr/>
            <p:nvPr/>
          </p:nvCxnSpPr>
          <p:spPr>
            <a:xfrm>
              <a:off x="3708657" y="3976266"/>
              <a:ext cx="123206" cy="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05" name="Conector recto 104"/>
            <p:cNvCxnSpPr/>
            <p:nvPr/>
          </p:nvCxnSpPr>
          <p:spPr>
            <a:xfrm>
              <a:off x="3708657" y="4240838"/>
              <a:ext cx="123206" cy="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06" name="Conector recto 105"/>
            <p:cNvCxnSpPr/>
            <p:nvPr/>
          </p:nvCxnSpPr>
          <p:spPr>
            <a:xfrm>
              <a:off x="3708657" y="4493485"/>
              <a:ext cx="123206" cy="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07" name="Conector recto 106"/>
            <p:cNvCxnSpPr/>
            <p:nvPr/>
          </p:nvCxnSpPr>
          <p:spPr>
            <a:xfrm>
              <a:off x="3708657" y="4710958"/>
              <a:ext cx="123206" cy="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sp>
          <p:nvSpPr>
            <p:cNvPr id="108" name="CuadroTexto 107"/>
            <p:cNvSpPr txBox="1"/>
            <p:nvPr/>
          </p:nvSpPr>
          <p:spPr>
            <a:xfrm>
              <a:off x="4024115" y="4226372"/>
              <a:ext cx="721805" cy="184666"/>
            </a:xfrm>
            <a:prstGeom prst="rect">
              <a:avLst/>
            </a:prstGeom>
            <a:noFill/>
          </p:spPr>
          <p:txBody>
            <a:bodyPr wrap="square" lIns="0" tIns="0" rIns="0" bIns="0" rtlCol="0">
              <a:spAutoFit/>
            </a:bodyPr>
            <a:lstStyle/>
            <a:p>
              <a:r>
                <a:rPr lang="es-ES_tradnl" sz="1200" b="1">
                  <a:latin typeface="Calibri" charset="0"/>
                  <a:ea typeface="Calibri" charset="0"/>
                  <a:cs typeface="Calibri" charset="0"/>
                </a:rPr>
                <a:t>Volumen</a:t>
              </a:r>
              <a:endParaRPr lang="es-ES_tradnl" sz="1200" b="1" dirty="0">
                <a:latin typeface="Calibri" charset="0"/>
                <a:ea typeface="Calibri" charset="0"/>
                <a:cs typeface="Calibri" charset="0"/>
              </a:endParaRPr>
            </a:p>
          </p:txBody>
        </p:sp>
        <p:sp>
          <p:nvSpPr>
            <p:cNvPr id="109" name="CuadroTexto 108"/>
            <p:cNvSpPr txBox="1"/>
            <p:nvPr/>
          </p:nvSpPr>
          <p:spPr>
            <a:xfrm>
              <a:off x="6003926" y="3765026"/>
              <a:ext cx="721805" cy="184666"/>
            </a:xfrm>
            <a:prstGeom prst="rect">
              <a:avLst/>
            </a:prstGeom>
            <a:noFill/>
          </p:spPr>
          <p:txBody>
            <a:bodyPr wrap="square" lIns="0" tIns="0" rIns="0" bIns="0" rtlCol="0">
              <a:spAutoFit/>
            </a:bodyPr>
            <a:lstStyle/>
            <a:p>
              <a:pPr algn="ctr"/>
              <a:r>
                <a:rPr lang="es-ES_tradnl" sz="1200" b="1">
                  <a:latin typeface="Calibri" charset="0"/>
                  <a:ea typeface="Calibri" charset="0"/>
                  <a:cs typeface="Calibri" charset="0"/>
                </a:rPr>
                <a:t>Objetivo</a:t>
              </a:r>
              <a:endParaRPr lang="es-ES_tradnl" sz="1200" b="1" dirty="0">
                <a:latin typeface="Calibri" charset="0"/>
                <a:ea typeface="Calibri" charset="0"/>
                <a:cs typeface="Calibri" charset="0"/>
              </a:endParaRPr>
            </a:p>
          </p:txBody>
        </p:sp>
        <p:sp>
          <p:nvSpPr>
            <p:cNvPr id="110" name="CuadroTexto 109"/>
            <p:cNvSpPr txBox="1"/>
            <p:nvPr/>
          </p:nvSpPr>
          <p:spPr>
            <a:xfrm>
              <a:off x="4491444" y="3117458"/>
              <a:ext cx="721805" cy="184666"/>
            </a:xfrm>
            <a:prstGeom prst="rect">
              <a:avLst/>
            </a:prstGeom>
            <a:noFill/>
          </p:spPr>
          <p:txBody>
            <a:bodyPr wrap="square" lIns="0" tIns="0" rIns="0" bIns="0" rtlCol="0">
              <a:spAutoFit/>
            </a:bodyPr>
            <a:lstStyle/>
            <a:p>
              <a:pPr algn="ctr"/>
              <a:r>
                <a:rPr lang="en-US" sz="1200" b="1" dirty="0">
                  <a:latin typeface="Calibri" charset="0"/>
                  <a:ea typeface="Calibri" charset="0"/>
                  <a:cs typeface="Calibri" charset="0"/>
                </a:rPr>
                <a:t>Neckline</a:t>
              </a:r>
            </a:p>
          </p:txBody>
        </p:sp>
        <p:sp>
          <p:nvSpPr>
            <p:cNvPr id="111" name="CuadroTexto 110"/>
            <p:cNvSpPr txBox="1"/>
            <p:nvPr/>
          </p:nvSpPr>
          <p:spPr>
            <a:xfrm>
              <a:off x="4024115" y="2662678"/>
              <a:ext cx="721805" cy="184666"/>
            </a:xfrm>
            <a:prstGeom prst="rect">
              <a:avLst/>
            </a:prstGeom>
            <a:noFill/>
          </p:spPr>
          <p:txBody>
            <a:bodyPr wrap="square" lIns="0" tIns="0" rIns="0" bIns="0" rtlCol="0">
              <a:spAutoFit/>
            </a:bodyPr>
            <a:lstStyle/>
            <a:p>
              <a:r>
                <a:rPr lang="es-ES_tradnl" sz="1200" b="1" dirty="0">
                  <a:latin typeface="Calibri" charset="0"/>
                  <a:ea typeface="Calibri" charset="0"/>
                  <a:cs typeface="Calibri" charset="0"/>
                </a:rPr>
                <a:t>Precio</a:t>
              </a:r>
            </a:p>
          </p:txBody>
        </p:sp>
        <p:cxnSp>
          <p:nvCxnSpPr>
            <p:cNvPr id="112" name="Conector recto 111"/>
            <p:cNvCxnSpPr/>
            <p:nvPr/>
          </p:nvCxnSpPr>
          <p:spPr>
            <a:xfrm>
              <a:off x="3831863" y="4116220"/>
              <a:ext cx="4595347" cy="0"/>
            </a:xfrm>
            <a:prstGeom prst="line">
              <a:avLst/>
            </a:prstGeom>
            <a:ln w="28575">
              <a:solidFill>
                <a:srgbClr val="808799"/>
              </a:solidFill>
            </a:ln>
          </p:spPr>
          <p:style>
            <a:lnRef idx="1">
              <a:schemeClr val="accent1"/>
            </a:lnRef>
            <a:fillRef idx="0">
              <a:schemeClr val="accent1"/>
            </a:fillRef>
            <a:effectRef idx="0">
              <a:schemeClr val="accent1"/>
            </a:effectRef>
            <a:fontRef idx="minor">
              <a:schemeClr val="tx1"/>
            </a:fontRef>
          </p:style>
        </p:cxnSp>
        <p:cxnSp>
          <p:nvCxnSpPr>
            <p:cNvPr id="115" name="Conector recto 114"/>
            <p:cNvCxnSpPr/>
            <p:nvPr/>
          </p:nvCxnSpPr>
          <p:spPr>
            <a:xfrm>
              <a:off x="4543324" y="3406691"/>
              <a:ext cx="3606763" cy="0"/>
            </a:xfrm>
            <a:prstGeom prst="line">
              <a:avLst/>
            </a:prstGeom>
            <a:ln w="12700">
              <a:solidFill>
                <a:srgbClr val="808799"/>
              </a:solidFill>
              <a:prstDash val="dash"/>
            </a:ln>
          </p:spPr>
          <p:style>
            <a:lnRef idx="1">
              <a:schemeClr val="accent1"/>
            </a:lnRef>
            <a:fillRef idx="0">
              <a:schemeClr val="accent1"/>
            </a:fillRef>
            <a:effectRef idx="0">
              <a:schemeClr val="accent1"/>
            </a:effectRef>
            <a:fontRef idx="minor">
              <a:schemeClr val="tx1"/>
            </a:fontRef>
          </p:style>
        </p:cxnSp>
        <p:sp>
          <p:nvSpPr>
            <p:cNvPr id="118" name="CuadroTexto 117"/>
            <p:cNvSpPr txBox="1"/>
            <p:nvPr/>
          </p:nvSpPr>
          <p:spPr>
            <a:xfrm>
              <a:off x="7571165" y="3117458"/>
              <a:ext cx="721805" cy="184666"/>
            </a:xfrm>
            <a:prstGeom prst="rect">
              <a:avLst/>
            </a:prstGeom>
            <a:noFill/>
          </p:spPr>
          <p:txBody>
            <a:bodyPr wrap="square" lIns="0" tIns="0" rIns="0" bIns="0" rtlCol="0">
              <a:spAutoFit/>
            </a:bodyPr>
            <a:lstStyle/>
            <a:p>
              <a:pPr algn="ctr"/>
              <a:r>
                <a:rPr lang="en-US" sz="1200" b="1" dirty="0">
                  <a:solidFill>
                    <a:srgbClr val="EE4639"/>
                  </a:solidFill>
                  <a:latin typeface="Calibri" charset="0"/>
                  <a:ea typeface="Calibri" charset="0"/>
                  <a:cs typeface="Calibri" charset="0"/>
                </a:rPr>
                <a:t>Pullback</a:t>
              </a:r>
            </a:p>
          </p:txBody>
        </p:sp>
        <p:sp>
          <p:nvSpPr>
            <p:cNvPr id="119" name="CuadroTexto 118"/>
            <p:cNvSpPr txBox="1"/>
            <p:nvPr/>
          </p:nvSpPr>
          <p:spPr>
            <a:xfrm>
              <a:off x="5367257" y="2678392"/>
              <a:ext cx="338016" cy="184666"/>
            </a:xfrm>
            <a:prstGeom prst="rect">
              <a:avLst/>
            </a:prstGeom>
            <a:noFill/>
          </p:spPr>
          <p:txBody>
            <a:bodyPr wrap="square" lIns="0" tIns="0" rIns="0" bIns="0" rtlCol="0">
              <a:spAutoFit/>
            </a:bodyPr>
            <a:lstStyle/>
            <a:p>
              <a:pPr algn="ctr"/>
              <a:r>
                <a:rPr lang="en-US" sz="1200" b="1">
                  <a:solidFill>
                    <a:srgbClr val="EE4639"/>
                  </a:solidFill>
                  <a:latin typeface="Calibri" charset="0"/>
                  <a:ea typeface="Calibri" charset="0"/>
                  <a:cs typeface="Calibri" charset="0"/>
                </a:rPr>
                <a:t>1</a:t>
              </a:r>
              <a:endParaRPr lang="en-US" sz="1200" b="1" dirty="0">
                <a:solidFill>
                  <a:srgbClr val="EE4639"/>
                </a:solidFill>
                <a:latin typeface="Calibri" charset="0"/>
                <a:ea typeface="Calibri" charset="0"/>
                <a:cs typeface="Calibri" charset="0"/>
              </a:endParaRPr>
            </a:p>
          </p:txBody>
        </p:sp>
        <p:sp>
          <p:nvSpPr>
            <p:cNvPr id="121" name="CuadroTexto 120"/>
            <p:cNvSpPr txBox="1"/>
            <p:nvPr/>
          </p:nvSpPr>
          <p:spPr>
            <a:xfrm>
              <a:off x="6315177" y="2686417"/>
              <a:ext cx="338016" cy="184666"/>
            </a:xfrm>
            <a:prstGeom prst="rect">
              <a:avLst/>
            </a:prstGeom>
            <a:noFill/>
          </p:spPr>
          <p:txBody>
            <a:bodyPr wrap="square" lIns="0" tIns="0" rIns="0" bIns="0" rtlCol="0">
              <a:spAutoFit/>
            </a:bodyPr>
            <a:lstStyle/>
            <a:p>
              <a:pPr algn="ctr"/>
              <a:r>
                <a:rPr lang="en-US" sz="1200" b="1" dirty="0">
                  <a:solidFill>
                    <a:srgbClr val="EE4639"/>
                  </a:solidFill>
                  <a:latin typeface="Calibri" charset="0"/>
                  <a:ea typeface="Calibri" charset="0"/>
                  <a:cs typeface="Calibri" charset="0"/>
                </a:rPr>
                <a:t>2</a:t>
              </a:r>
            </a:p>
          </p:txBody>
        </p:sp>
        <p:cxnSp>
          <p:nvCxnSpPr>
            <p:cNvPr id="126" name="Conector recto 125"/>
            <p:cNvCxnSpPr/>
            <p:nvPr/>
          </p:nvCxnSpPr>
          <p:spPr>
            <a:xfrm flipV="1">
              <a:off x="4024115" y="3560985"/>
              <a:ext cx="350934" cy="415281"/>
            </a:xfrm>
            <a:prstGeom prst="line">
              <a:avLst/>
            </a:prstGeom>
            <a:ln w="38100">
              <a:solidFill>
                <a:srgbClr val="714FA0"/>
              </a:solidFill>
            </a:ln>
          </p:spPr>
          <p:style>
            <a:lnRef idx="1">
              <a:schemeClr val="accent1"/>
            </a:lnRef>
            <a:fillRef idx="0">
              <a:schemeClr val="accent1"/>
            </a:fillRef>
            <a:effectRef idx="0">
              <a:schemeClr val="accent1"/>
            </a:effectRef>
            <a:fontRef idx="minor">
              <a:schemeClr val="tx1"/>
            </a:fontRef>
          </p:style>
        </p:cxnSp>
        <p:cxnSp>
          <p:nvCxnSpPr>
            <p:cNvPr id="128" name="Conector recto 127"/>
            <p:cNvCxnSpPr/>
            <p:nvPr/>
          </p:nvCxnSpPr>
          <p:spPr>
            <a:xfrm flipH="1" flipV="1">
              <a:off x="4356294" y="3569609"/>
              <a:ext cx="496052" cy="240885"/>
            </a:xfrm>
            <a:prstGeom prst="line">
              <a:avLst/>
            </a:prstGeom>
            <a:ln w="38100">
              <a:solidFill>
                <a:srgbClr val="714FA0"/>
              </a:solidFill>
            </a:ln>
          </p:spPr>
          <p:style>
            <a:lnRef idx="1">
              <a:schemeClr val="accent1"/>
            </a:lnRef>
            <a:fillRef idx="0">
              <a:schemeClr val="accent1"/>
            </a:fillRef>
            <a:effectRef idx="0">
              <a:schemeClr val="accent1"/>
            </a:effectRef>
            <a:fontRef idx="minor">
              <a:schemeClr val="tx1"/>
            </a:fontRef>
          </p:style>
        </p:cxnSp>
        <p:cxnSp>
          <p:nvCxnSpPr>
            <p:cNvPr id="132" name="Conector recto 131"/>
            <p:cNvCxnSpPr/>
            <p:nvPr/>
          </p:nvCxnSpPr>
          <p:spPr>
            <a:xfrm flipH="1">
              <a:off x="4832350" y="2919553"/>
              <a:ext cx="714275" cy="893215"/>
            </a:xfrm>
            <a:prstGeom prst="line">
              <a:avLst/>
            </a:prstGeom>
            <a:ln w="38100">
              <a:solidFill>
                <a:srgbClr val="714FA0"/>
              </a:solidFill>
            </a:ln>
          </p:spPr>
          <p:style>
            <a:lnRef idx="1">
              <a:schemeClr val="accent1"/>
            </a:lnRef>
            <a:fillRef idx="0">
              <a:schemeClr val="accent1"/>
            </a:fillRef>
            <a:effectRef idx="0">
              <a:schemeClr val="accent1"/>
            </a:effectRef>
            <a:fontRef idx="minor">
              <a:schemeClr val="tx1"/>
            </a:fontRef>
          </p:style>
        </p:cxnSp>
        <p:cxnSp>
          <p:nvCxnSpPr>
            <p:cNvPr id="135" name="Conector recto 134"/>
            <p:cNvCxnSpPr/>
            <p:nvPr/>
          </p:nvCxnSpPr>
          <p:spPr>
            <a:xfrm>
              <a:off x="5038624" y="2888901"/>
              <a:ext cx="2317450" cy="0"/>
            </a:xfrm>
            <a:prstGeom prst="line">
              <a:avLst/>
            </a:prstGeom>
            <a:ln w="12700">
              <a:solidFill>
                <a:srgbClr val="808799"/>
              </a:solidFill>
              <a:prstDash val="sysDot"/>
            </a:ln>
          </p:spPr>
          <p:style>
            <a:lnRef idx="1">
              <a:schemeClr val="accent1"/>
            </a:lnRef>
            <a:fillRef idx="0">
              <a:schemeClr val="accent1"/>
            </a:fillRef>
            <a:effectRef idx="0">
              <a:schemeClr val="accent1"/>
            </a:effectRef>
            <a:fontRef idx="minor">
              <a:schemeClr val="tx1"/>
            </a:fontRef>
          </p:style>
        </p:cxnSp>
        <p:cxnSp>
          <p:nvCxnSpPr>
            <p:cNvPr id="141" name="Conector recto 140"/>
            <p:cNvCxnSpPr/>
            <p:nvPr/>
          </p:nvCxnSpPr>
          <p:spPr>
            <a:xfrm>
              <a:off x="5519993" y="2922426"/>
              <a:ext cx="506891" cy="376092"/>
            </a:xfrm>
            <a:prstGeom prst="line">
              <a:avLst/>
            </a:prstGeom>
            <a:ln w="38100">
              <a:solidFill>
                <a:srgbClr val="714FA0"/>
              </a:solidFill>
            </a:ln>
          </p:spPr>
          <p:style>
            <a:lnRef idx="1">
              <a:schemeClr val="accent1"/>
            </a:lnRef>
            <a:fillRef idx="0">
              <a:schemeClr val="accent1"/>
            </a:fillRef>
            <a:effectRef idx="0">
              <a:schemeClr val="accent1"/>
            </a:effectRef>
            <a:fontRef idx="minor">
              <a:schemeClr val="tx1"/>
            </a:fontRef>
          </p:style>
        </p:cxnSp>
        <p:cxnSp>
          <p:nvCxnSpPr>
            <p:cNvPr id="145" name="Conector recto 144"/>
            <p:cNvCxnSpPr/>
            <p:nvPr/>
          </p:nvCxnSpPr>
          <p:spPr>
            <a:xfrm flipV="1">
              <a:off x="6003926" y="2914325"/>
              <a:ext cx="503468" cy="382216"/>
            </a:xfrm>
            <a:prstGeom prst="line">
              <a:avLst/>
            </a:prstGeom>
            <a:ln w="38100">
              <a:solidFill>
                <a:srgbClr val="714FA0"/>
              </a:solidFill>
            </a:ln>
          </p:spPr>
          <p:style>
            <a:lnRef idx="1">
              <a:schemeClr val="accent1"/>
            </a:lnRef>
            <a:fillRef idx="0">
              <a:schemeClr val="accent1"/>
            </a:fillRef>
            <a:effectRef idx="0">
              <a:schemeClr val="accent1"/>
            </a:effectRef>
            <a:fontRef idx="minor">
              <a:schemeClr val="tx1"/>
            </a:fontRef>
          </p:style>
        </p:cxnSp>
        <p:cxnSp>
          <p:nvCxnSpPr>
            <p:cNvPr id="151" name="Conector recto 150"/>
            <p:cNvCxnSpPr/>
            <p:nvPr/>
          </p:nvCxnSpPr>
          <p:spPr>
            <a:xfrm flipH="1" flipV="1">
              <a:off x="6484185" y="2912348"/>
              <a:ext cx="773520" cy="701176"/>
            </a:xfrm>
            <a:prstGeom prst="line">
              <a:avLst/>
            </a:prstGeom>
            <a:ln w="38100">
              <a:solidFill>
                <a:srgbClr val="714FA0"/>
              </a:solidFill>
            </a:ln>
          </p:spPr>
          <p:style>
            <a:lnRef idx="1">
              <a:schemeClr val="accent1"/>
            </a:lnRef>
            <a:fillRef idx="0">
              <a:schemeClr val="accent1"/>
            </a:fillRef>
            <a:effectRef idx="0">
              <a:schemeClr val="accent1"/>
            </a:effectRef>
            <a:fontRef idx="minor">
              <a:schemeClr val="tx1"/>
            </a:fontRef>
          </p:style>
        </p:cxnSp>
        <p:cxnSp>
          <p:nvCxnSpPr>
            <p:cNvPr id="156" name="Conector recto 155"/>
            <p:cNvCxnSpPr/>
            <p:nvPr/>
          </p:nvCxnSpPr>
          <p:spPr>
            <a:xfrm flipH="1">
              <a:off x="7234914" y="3472946"/>
              <a:ext cx="242321" cy="138693"/>
            </a:xfrm>
            <a:prstGeom prst="line">
              <a:avLst/>
            </a:prstGeom>
            <a:ln w="38100">
              <a:solidFill>
                <a:srgbClr val="714FA0"/>
              </a:solidFill>
            </a:ln>
          </p:spPr>
          <p:style>
            <a:lnRef idx="1">
              <a:schemeClr val="accent1"/>
            </a:lnRef>
            <a:fillRef idx="0">
              <a:schemeClr val="accent1"/>
            </a:fillRef>
            <a:effectRef idx="0">
              <a:schemeClr val="accent1"/>
            </a:effectRef>
            <a:fontRef idx="minor">
              <a:schemeClr val="tx1"/>
            </a:fontRef>
          </p:style>
        </p:cxnSp>
        <p:cxnSp>
          <p:nvCxnSpPr>
            <p:cNvPr id="160" name="Conector recto 159"/>
            <p:cNvCxnSpPr/>
            <p:nvPr/>
          </p:nvCxnSpPr>
          <p:spPr>
            <a:xfrm>
              <a:off x="7461360" y="3472946"/>
              <a:ext cx="638065" cy="551665"/>
            </a:xfrm>
            <a:prstGeom prst="line">
              <a:avLst/>
            </a:prstGeom>
            <a:ln w="38100">
              <a:solidFill>
                <a:srgbClr val="714FA0"/>
              </a:solidFill>
            </a:ln>
          </p:spPr>
          <p:style>
            <a:lnRef idx="1">
              <a:schemeClr val="accent1"/>
            </a:lnRef>
            <a:fillRef idx="0">
              <a:schemeClr val="accent1"/>
            </a:fillRef>
            <a:effectRef idx="0">
              <a:schemeClr val="accent1"/>
            </a:effectRef>
            <a:fontRef idx="minor">
              <a:schemeClr val="tx1"/>
            </a:fontRef>
          </p:style>
        </p:cxnSp>
        <p:cxnSp>
          <p:nvCxnSpPr>
            <p:cNvPr id="165" name="Conector recto de flecha 164"/>
            <p:cNvCxnSpPr/>
            <p:nvPr/>
          </p:nvCxnSpPr>
          <p:spPr>
            <a:xfrm>
              <a:off x="7059990" y="3521483"/>
              <a:ext cx="0" cy="52674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Conector recto de flecha 168"/>
            <p:cNvCxnSpPr/>
            <p:nvPr/>
          </p:nvCxnSpPr>
          <p:spPr>
            <a:xfrm>
              <a:off x="5705273" y="4276725"/>
              <a:ext cx="1089227" cy="84831"/>
            </a:xfrm>
            <a:prstGeom prst="straightConnector1">
              <a:avLst/>
            </a:prstGeom>
            <a:ln w="19050">
              <a:solidFill>
                <a:srgbClr val="92C24E"/>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Conector recto de flecha 171"/>
            <p:cNvCxnSpPr/>
            <p:nvPr/>
          </p:nvCxnSpPr>
          <p:spPr>
            <a:xfrm flipV="1">
              <a:off x="4923323" y="4285270"/>
              <a:ext cx="446048" cy="270147"/>
            </a:xfrm>
            <a:prstGeom prst="straightConnector1">
              <a:avLst/>
            </a:prstGeom>
            <a:ln w="19050">
              <a:solidFill>
                <a:srgbClr val="92C24E"/>
              </a:solidFill>
              <a:tailEnd type="triangle"/>
            </a:ln>
          </p:spPr>
          <p:style>
            <a:lnRef idx="1">
              <a:schemeClr val="accent1"/>
            </a:lnRef>
            <a:fillRef idx="0">
              <a:schemeClr val="accent1"/>
            </a:fillRef>
            <a:effectRef idx="0">
              <a:schemeClr val="accent1"/>
            </a:effectRef>
            <a:fontRef idx="minor">
              <a:schemeClr val="tx1"/>
            </a:fontRef>
          </p:style>
        </p:cxnSp>
        <p:cxnSp>
          <p:nvCxnSpPr>
            <p:cNvPr id="175" name="Conector recto de flecha 174"/>
            <p:cNvCxnSpPr/>
            <p:nvPr/>
          </p:nvCxnSpPr>
          <p:spPr>
            <a:xfrm flipV="1">
              <a:off x="7545765" y="4410570"/>
              <a:ext cx="360841" cy="166155"/>
            </a:xfrm>
            <a:prstGeom prst="straightConnector1">
              <a:avLst/>
            </a:prstGeom>
            <a:ln w="19050">
              <a:solidFill>
                <a:srgbClr val="92C24E"/>
              </a:solidFill>
              <a:tailEnd type="triangle"/>
            </a:ln>
          </p:spPr>
          <p:style>
            <a:lnRef idx="1">
              <a:schemeClr val="accent1"/>
            </a:lnRef>
            <a:fillRef idx="0">
              <a:schemeClr val="accent1"/>
            </a:fillRef>
            <a:effectRef idx="0">
              <a:schemeClr val="accent1"/>
            </a:effectRef>
            <a:fontRef idx="minor">
              <a:schemeClr val="tx1"/>
            </a:fontRef>
          </p:style>
        </p:cxnSp>
        <p:sp>
          <p:nvSpPr>
            <p:cNvPr id="178" name="Elipse 177"/>
            <p:cNvSpPr/>
            <p:nvPr/>
          </p:nvSpPr>
          <p:spPr>
            <a:xfrm>
              <a:off x="7120985" y="4577591"/>
              <a:ext cx="342078" cy="342078"/>
            </a:xfrm>
            <a:prstGeom prst="ellipse">
              <a:avLst/>
            </a:prstGeom>
            <a:noFill/>
            <a:ln w="19050">
              <a:solidFill>
                <a:srgbClr val="EE4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9" name="Elipse 178"/>
            <p:cNvSpPr/>
            <p:nvPr/>
          </p:nvSpPr>
          <p:spPr>
            <a:xfrm>
              <a:off x="7158370" y="3362685"/>
              <a:ext cx="500704" cy="334702"/>
            </a:xfrm>
            <a:prstGeom prst="ellipse">
              <a:avLst/>
            </a:prstGeom>
            <a:noFill/>
            <a:ln w="19050">
              <a:solidFill>
                <a:srgbClr val="EE4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pic>
        <p:nvPicPr>
          <p:cNvPr id="182" name="Imagen 18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08917" y="2445026"/>
            <a:ext cx="2788059" cy="2788059"/>
          </a:xfrm>
          <a:prstGeom prst="rect">
            <a:avLst/>
          </a:prstGeom>
        </p:spPr>
      </p:pic>
      <p:sp>
        <p:nvSpPr>
          <p:cNvPr id="4" name="Rectángulo 3">
            <a:extLst>
              <a:ext uri="{FF2B5EF4-FFF2-40B4-BE49-F238E27FC236}">
                <a16:creationId xmlns:a16="http://schemas.microsoft.com/office/drawing/2014/main" id="{478CE08E-B18C-46FD-9E08-6923283CE2CD}"/>
              </a:ext>
            </a:extLst>
          </p:cNvPr>
          <p:cNvSpPr/>
          <p:nvPr/>
        </p:nvSpPr>
        <p:spPr>
          <a:xfrm>
            <a:off x="4036757" y="2672834"/>
            <a:ext cx="1070486" cy="369332"/>
          </a:xfrm>
          <a:prstGeom prst="rect">
            <a:avLst/>
          </a:prstGeom>
        </p:spPr>
        <p:txBody>
          <a:bodyPr wrap="none">
            <a:spAutoFit/>
          </a:bodyPr>
          <a:lstStyle/>
          <a:p>
            <a:r>
              <a:rPr lang="es-ES_tradnl" b="1" spc="-10" dirty="0">
                <a:latin typeface="Calibri" charset="0"/>
                <a:ea typeface="Calibri" charset="0"/>
                <a:cs typeface="Calibri" charset="0"/>
              </a:rPr>
              <a:t>Medición</a:t>
            </a:r>
            <a:endParaRPr lang="es-PE" dirty="0"/>
          </a:p>
        </p:txBody>
      </p:sp>
    </p:spTree>
    <p:extLst>
      <p:ext uri="{BB962C8B-B14F-4D97-AF65-F5344CB8AC3E}">
        <p14:creationId xmlns:p14="http://schemas.microsoft.com/office/powerpoint/2010/main" val="1322249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49E1202F-3DCC-43A7-B115-4E77A899864D}"/>
              </a:ext>
            </a:extLst>
          </p:cNvPr>
          <p:cNvSpPr/>
          <p:nvPr/>
        </p:nvSpPr>
        <p:spPr>
          <a:xfrm>
            <a:off x="427628" y="305486"/>
            <a:ext cx="5645520" cy="338554"/>
          </a:xfrm>
          <a:prstGeom prst="rect">
            <a:avLst/>
          </a:prstGeom>
        </p:spPr>
        <p:txBody>
          <a:bodyPr wrap="none">
            <a:spAutoFit/>
          </a:bodyPr>
          <a:lstStyle/>
          <a:p>
            <a:r>
              <a:rPr lang="es-ES" sz="1600" b="1" dirty="0">
                <a:latin typeface="Calibri" panose="020F0502020204030204" pitchFamily="34" charset="0"/>
                <a:cs typeface="Calibri" panose="020F0502020204030204" pitchFamily="34" charset="0"/>
              </a:rPr>
              <a:t>LOS INDICADORES EN GESTIÓN DE PROCESOS SON ÚTILES PARA:</a:t>
            </a:r>
            <a:endParaRPr lang="es-PE" sz="1600" b="1" dirty="0">
              <a:latin typeface="Calibri" panose="020F0502020204030204" pitchFamily="34" charset="0"/>
              <a:cs typeface="Calibri" panose="020F0502020204030204" pitchFamily="34" charset="0"/>
            </a:endParaRPr>
          </a:p>
        </p:txBody>
      </p:sp>
      <p:graphicFrame>
        <p:nvGraphicFramePr>
          <p:cNvPr id="2" name="Diagrama 1">
            <a:extLst>
              <a:ext uri="{FF2B5EF4-FFF2-40B4-BE49-F238E27FC236}">
                <a16:creationId xmlns:a16="http://schemas.microsoft.com/office/drawing/2014/main" id="{C21D3521-A581-4F8C-AD05-409A34DE6684}"/>
              </a:ext>
            </a:extLst>
          </p:cNvPr>
          <p:cNvGraphicFramePr/>
          <p:nvPr>
            <p:extLst>
              <p:ext uri="{D42A27DB-BD31-4B8C-83A1-F6EECF244321}">
                <p14:modId xmlns:p14="http://schemas.microsoft.com/office/powerpoint/2010/main" val="2417975986"/>
              </p:ext>
            </p:extLst>
          </p:nvPr>
        </p:nvGraphicFramePr>
        <p:xfrm>
          <a:off x="339970" y="825500"/>
          <a:ext cx="8428892"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91014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49E1202F-3DCC-43A7-B115-4E77A899864D}"/>
              </a:ext>
            </a:extLst>
          </p:cNvPr>
          <p:cNvSpPr/>
          <p:nvPr/>
        </p:nvSpPr>
        <p:spPr>
          <a:xfrm>
            <a:off x="427628" y="305486"/>
            <a:ext cx="5359865" cy="338554"/>
          </a:xfrm>
          <a:prstGeom prst="rect">
            <a:avLst/>
          </a:prstGeom>
        </p:spPr>
        <p:txBody>
          <a:bodyPr wrap="none">
            <a:spAutoFit/>
          </a:bodyPr>
          <a:lstStyle/>
          <a:p>
            <a:r>
              <a:rPr lang="es-ES" sz="1600" b="1" dirty="0">
                <a:latin typeface="Calibri" panose="020F0502020204030204" pitchFamily="34" charset="0"/>
                <a:cs typeface="Calibri" panose="020F0502020204030204" pitchFamily="34" charset="0"/>
              </a:rPr>
              <a:t>UN INDICADOR EN GESTIÓN DE PROCESOS DEBE SER SMART:</a:t>
            </a:r>
            <a:endParaRPr lang="es-PE" sz="1600" b="1" dirty="0">
              <a:latin typeface="Calibri" panose="020F0502020204030204" pitchFamily="34" charset="0"/>
              <a:cs typeface="Calibri" panose="020F0502020204030204" pitchFamily="34" charset="0"/>
            </a:endParaRPr>
          </a:p>
        </p:txBody>
      </p:sp>
      <p:graphicFrame>
        <p:nvGraphicFramePr>
          <p:cNvPr id="3" name="Diagrama 2">
            <a:extLst>
              <a:ext uri="{FF2B5EF4-FFF2-40B4-BE49-F238E27FC236}">
                <a16:creationId xmlns:a16="http://schemas.microsoft.com/office/drawing/2014/main" id="{6EFEA3C5-7B39-4DE6-B395-B6E0BAA4D6D8}"/>
              </a:ext>
            </a:extLst>
          </p:cNvPr>
          <p:cNvGraphicFramePr/>
          <p:nvPr>
            <p:extLst>
              <p:ext uri="{D42A27DB-BD31-4B8C-83A1-F6EECF244321}">
                <p14:modId xmlns:p14="http://schemas.microsoft.com/office/powerpoint/2010/main" val="3473955750"/>
              </p:ext>
            </p:extLst>
          </p:nvPr>
        </p:nvGraphicFramePr>
        <p:xfrm>
          <a:off x="339968" y="1024792"/>
          <a:ext cx="8522677"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06683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750D4F98-C1B9-467E-8B83-7A4EEB99B6CE}"/>
              </a:ext>
            </a:extLst>
          </p:cNvPr>
          <p:cNvSpPr/>
          <p:nvPr/>
        </p:nvSpPr>
        <p:spPr>
          <a:xfrm>
            <a:off x="427628" y="305486"/>
            <a:ext cx="2898358" cy="369332"/>
          </a:xfrm>
          <a:prstGeom prst="rect">
            <a:avLst/>
          </a:prstGeom>
        </p:spPr>
        <p:txBody>
          <a:bodyPr wrap="none">
            <a:spAutoFit/>
          </a:bodyPr>
          <a:lstStyle/>
          <a:p>
            <a:r>
              <a:rPr lang="es-ES_tradnl" b="1" spc="-10" dirty="0">
                <a:latin typeface="Calibri" charset="0"/>
                <a:ea typeface="Calibri" charset="0"/>
                <a:cs typeface="Calibri" charset="0"/>
              </a:rPr>
              <a:t>EJEMPLOS DE INDICADORES:</a:t>
            </a:r>
            <a:endParaRPr lang="es-PE" dirty="0"/>
          </a:p>
        </p:txBody>
      </p:sp>
      <p:pic>
        <p:nvPicPr>
          <p:cNvPr id="6" name="Imagen 5">
            <a:extLst>
              <a:ext uri="{FF2B5EF4-FFF2-40B4-BE49-F238E27FC236}">
                <a16:creationId xmlns:a16="http://schemas.microsoft.com/office/drawing/2014/main" id="{A7ED21AF-C3A9-4C7E-8174-EAE9696D9B3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91" t="4723" r="7836"/>
          <a:stretch/>
        </p:blipFill>
        <p:spPr>
          <a:xfrm>
            <a:off x="5574859" y="1739012"/>
            <a:ext cx="3280216" cy="2236976"/>
          </a:xfrm>
          <a:prstGeom prst="rect">
            <a:avLst/>
          </a:prstGeom>
        </p:spPr>
      </p:pic>
      <p:sp>
        <p:nvSpPr>
          <p:cNvPr id="2" name="Rectángulo 1">
            <a:extLst>
              <a:ext uri="{FF2B5EF4-FFF2-40B4-BE49-F238E27FC236}">
                <a16:creationId xmlns:a16="http://schemas.microsoft.com/office/drawing/2014/main" id="{0ED513C4-2CF2-4531-9B4D-DE454CA78A89}"/>
              </a:ext>
            </a:extLst>
          </p:cNvPr>
          <p:cNvSpPr/>
          <p:nvPr/>
        </p:nvSpPr>
        <p:spPr>
          <a:xfrm>
            <a:off x="288925" y="974497"/>
            <a:ext cx="5162306" cy="4031873"/>
          </a:xfrm>
          <a:prstGeom prst="rect">
            <a:avLst/>
          </a:prstGeom>
        </p:spPr>
        <p:txBody>
          <a:bodyPr wrap="square">
            <a:spAutoFit/>
          </a:bodyPr>
          <a:lstStyle/>
          <a:p>
            <a:pPr marL="285750" indent="-285750" algn="just">
              <a:buFont typeface="Arial" panose="020B0604020202020204" pitchFamily="34" charset="0"/>
              <a:buChar char="•"/>
            </a:pPr>
            <a:r>
              <a:rPr lang="es-ES" sz="1600" b="1" dirty="0">
                <a:solidFill>
                  <a:srgbClr val="111111"/>
                </a:solidFill>
                <a:latin typeface="Calibri" panose="020F0502020204030204" pitchFamily="34" charset="0"/>
                <a:cs typeface="Calibri" panose="020F0502020204030204" pitchFamily="34" charset="0"/>
              </a:rPr>
              <a:t>Indicador de Satisfacción del Cliente</a:t>
            </a:r>
            <a:r>
              <a:rPr lang="es-ES" sz="1600" dirty="0">
                <a:solidFill>
                  <a:srgbClr val="111111"/>
                </a:solidFill>
                <a:latin typeface="Calibri" panose="020F0502020204030204" pitchFamily="34" charset="0"/>
                <a:cs typeface="Calibri" panose="020F0502020204030204" pitchFamily="34" charset="0"/>
              </a:rPr>
              <a:t>: Aumentar la puntuación media de satisfacción del cliente en un 20% en los próximos 6 meses.</a:t>
            </a:r>
          </a:p>
          <a:p>
            <a:pPr marL="285750" indent="-285750" algn="just">
              <a:buFont typeface="Arial" panose="020B0604020202020204" pitchFamily="34" charset="0"/>
              <a:buChar char="•"/>
            </a:pPr>
            <a:r>
              <a:rPr lang="es-ES" sz="1600" b="1" dirty="0">
                <a:solidFill>
                  <a:srgbClr val="111111"/>
                </a:solidFill>
                <a:latin typeface="Calibri" panose="020F0502020204030204" pitchFamily="34" charset="0"/>
                <a:cs typeface="Calibri" panose="020F0502020204030204" pitchFamily="34" charset="0"/>
              </a:rPr>
              <a:t>Indicador de Ventas: </a:t>
            </a:r>
            <a:r>
              <a:rPr lang="es-ES" sz="1600" dirty="0">
                <a:solidFill>
                  <a:srgbClr val="111111"/>
                </a:solidFill>
                <a:latin typeface="Calibri" panose="020F0502020204030204" pitchFamily="34" charset="0"/>
                <a:cs typeface="Calibri" panose="020F0502020204030204" pitchFamily="34" charset="0"/>
              </a:rPr>
              <a:t>Aumentar las ventas en un 25% en el próximo trimestre</a:t>
            </a:r>
          </a:p>
          <a:p>
            <a:pPr marL="285750" indent="-285750" algn="just">
              <a:buFont typeface="Arial" panose="020B0604020202020204" pitchFamily="34" charset="0"/>
              <a:buChar char="•"/>
            </a:pPr>
            <a:r>
              <a:rPr lang="es-ES" sz="1600" b="1" dirty="0">
                <a:solidFill>
                  <a:srgbClr val="111111"/>
                </a:solidFill>
                <a:latin typeface="Calibri" panose="020F0502020204030204" pitchFamily="34" charset="0"/>
                <a:cs typeface="Calibri" panose="020F0502020204030204" pitchFamily="34" charset="0"/>
              </a:rPr>
              <a:t>Indicador de Eficiencia de un Proceso</a:t>
            </a:r>
            <a:r>
              <a:rPr lang="es-ES" sz="1600" dirty="0">
                <a:solidFill>
                  <a:srgbClr val="111111"/>
                </a:solidFill>
                <a:latin typeface="Calibri" panose="020F0502020204030204" pitchFamily="34" charset="0"/>
                <a:cs typeface="Calibri" panose="020F0502020204030204" pitchFamily="34" charset="0"/>
              </a:rPr>
              <a:t>: Mejorar la eficiencia del proceso de producción en un 25% en el próximo año.</a:t>
            </a:r>
          </a:p>
          <a:p>
            <a:pPr marL="285750" indent="-285750" algn="just">
              <a:buFont typeface="Arial" panose="020B0604020202020204" pitchFamily="34" charset="0"/>
              <a:buChar char="•"/>
            </a:pPr>
            <a:r>
              <a:rPr lang="es-ES" sz="1600" b="1" dirty="0">
                <a:solidFill>
                  <a:srgbClr val="111111"/>
                </a:solidFill>
                <a:latin typeface="Calibri" panose="020F0502020204030204" pitchFamily="34" charset="0"/>
                <a:cs typeface="Calibri" panose="020F0502020204030204" pitchFamily="34" charset="0"/>
              </a:rPr>
              <a:t>Indicador de Consumo de Material</a:t>
            </a:r>
            <a:r>
              <a:rPr lang="es-ES" sz="1600" dirty="0">
                <a:solidFill>
                  <a:srgbClr val="111111"/>
                </a:solidFill>
                <a:latin typeface="Calibri" panose="020F0502020204030204" pitchFamily="34" charset="0"/>
                <a:cs typeface="Calibri" panose="020F0502020204030204" pitchFamily="34" charset="0"/>
              </a:rPr>
              <a:t>: Reducir el consumo de material para realizar una unidad de producto en un 10% en los próximos 6 meses.</a:t>
            </a:r>
          </a:p>
          <a:p>
            <a:pPr marL="285750" indent="-285750" algn="just">
              <a:buFont typeface="Arial" panose="020B0604020202020204" pitchFamily="34" charset="0"/>
              <a:buChar char="•"/>
            </a:pPr>
            <a:r>
              <a:rPr lang="es-ES" sz="1600" b="1" dirty="0">
                <a:solidFill>
                  <a:srgbClr val="111111"/>
                </a:solidFill>
                <a:latin typeface="Calibri" panose="020F0502020204030204" pitchFamily="34" charset="0"/>
                <a:cs typeface="Calibri" panose="020F0502020204030204" pitchFamily="34" charset="0"/>
              </a:rPr>
              <a:t>Indicador de Rentabilidad</a:t>
            </a:r>
            <a:r>
              <a:rPr lang="es-ES" sz="1600" dirty="0">
                <a:solidFill>
                  <a:srgbClr val="111111"/>
                </a:solidFill>
                <a:latin typeface="Calibri" panose="020F0502020204030204" pitchFamily="34" charset="0"/>
                <a:cs typeface="Calibri" panose="020F0502020204030204" pitchFamily="34" charset="0"/>
              </a:rPr>
              <a:t>: Aumentar la rentabilidad de la empresa en un 30% en el próximo año fiscal.</a:t>
            </a:r>
          </a:p>
          <a:p>
            <a:pPr marL="285750" indent="-285750" algn="just">
              <a:buFont typeface="Arial" panose="020B0604020202020204" pitchFamily="34" charset="0"/>
              <a:buChar char="•"/>
            </a:pPr>
            <a:r>
              <a:rPr lang="es-ES" sz="1600" b="1" dirty="0">
                <a:solidFill>
                  <a:srgbClr val="111111"/>
                </a:solidFill>
                <a:latin typeface="Calibri" panose="020F0502020204030204" pitchFamily="34" charset="0"/>
                <a:cs typeface="Calibri" panose="020F0502020204030204" pitchFamily="34" charset="0"/>
              </a:rPr>
              <a:t>Indicador de Ingresos por Empleado</a:t>
            </a:r>
            <a:r>
              <a:rPr lang="es-ES" sz="1600" dirty="0">
                <a:solidFill>
                  <a:srgbClr val="111111"/>
                </a:solidFill>
                <a:latin typeface="Calibri" panose="020F0502020204030204" pitchFamily="34" charset="0"/>
                <a:cs typeface="Calibri" panose="020F0502020204030204" pitchFamily="34" charset="0"/>
              </a:rPr>
              <a:t>: Incrementar los ingresos por empleado en un 15% en el próximo semestre.</a:t>
            </a:r>
            <a:endParaRPr lang="es-ES" sz="1600" b="0" i="0" dirty="0">
              <a:solidFill>
                <a:srgbClr val="111111"/>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140960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ASPECTOS GENERALES</a:t>
            </a:r>
          </a:p>
        </p:txBody>
      </p:sp>
      <p:sp>
        <p:nvSpPr>
          <p:cNvPr id="11" name="object 7"/>
          <p:cNvSpPr txBox="1"/>
          <p:nvPr/>
        </p:nvSpPr>
        <p:spPr>
          <a:xfrm>
            <a:off x="506689" y="916264"/>
            <a:ext cx="8044414" cy="246221"/>
          </a:xfrm>
          <a:prstGeom prst="rect">
            <a:avLst/>
          </a:prstGeom>
        </p:spPr>
        <p:txBody>
          <a:bodyPr vert="horz" wrap="square" lIns="0" tIns="0" rIns="0" bIns="0" rtlCol="0">
            <a:spAutoFit/>
          </a:bodyPr>
          <a:lstStyle/>
          <a:p>
            <a:pPr marL="11725">
              <a:buSzPct val="100000"/>
              <a:tabLst>
                <a:tab pos="121285" algn="l"/>
              </a:tabLst>
            </a:pPr>
            <a:r>
              <a:rPr lang="en-US" sz="1600" b="1" spc="-10" dirty="0">
                <a:latin typeface="Calibri" charset="0"/>
                <a:ea typeface="Calibri" charset="0"/>
                <a:cs typeface="Calibri" charset="0"/>
              </a:rPr>
              <a:t>ESTOS INDICADORES SE PRESENTAN EN 4 CATEGORÍAS:</a:t>
            </a:r>
          </a:p>
        </p:txBody>
      </p:sp>
      <p:grpSp>
        <p:nvGrpSpPr>
          <p:cNvPr id="3" name="Agrupar 2"/>
          <p:cNvGrpSpPr/>
          <p:nvPr/>
        </p:nvGrpSpPr>
        <p:grpSpPr>
          <a:xfrm>
            <a:off x="647583" y="1441237"/>
            <a:ext cx="2286117" cy="1600402"/>
            <a:chOff x="647583" y="1562811"/>
            <a:chExt cx="2855158" cy="1998762"/>
          </a:xfrm>
        </p:grpSpPr>
        <p:sp>
          <p:nvSpPr>
            <p:cNvPr id="12" name="Rectángulo redondeado 11"/>
            <p:cNvSpPr/>
            <p:nvPr/>
          </p:nvSpPr>
          <p:spPr>
            <a:xfrm>
              <a:off x="829386" y="2615747"/>
              <a:ext cx="2673355" cy="421142"/>
            </a:xfrm>
            <a:prstGeom prst="roundRect">
              <a:avLst>
                <a:gd name="adj" fmla="val 15324"/>
              </a:avLst>
            </a:prstGeom>
            <a:solidFill>
              <a:srgbClr val="FE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38113"/>
              <a:r>
                <a:rPr lang="es-PE" sz="1600" dirty="0">
                  <a:latin typeface="Calibri" charset="0"/>
                  <a:cs typeface="Calibri" charset="0"/>
                </a:rPr>
                <a:t>Índices</a:t>
              </a:r>
              <a:endParaRPr lang="es-ES_tradnl" sz="1600" dirty="0">
                <a:latin typeface="Calibri" charset="0"/>
                <a:cs typeface="Calibri" charset="0"/>
              </a:endParaRPr>
            </a:p>
          </p:txBody>
        </p:sp>
        <p:grpSp>
          <p:nvGrpSpPr>
            <p:cNvPr id="14" name="Agrupar 13"/>
            <p:cNvGrpSpPr/>
            <p:nvPr/>
          </p:nvGrpSpPr>
          <p:grpSpPr>
            <a:xfrm>
              <a:off x="647583" y="2656386"/>
              <a:ext cx="386703" cy="339865"/>
              <a:chOff x="5892512" y="2805541"/>
              <a:chExt cx="459474" cy="403823"/>
            </a:xfrm>
          </p:grpSpPr>
          <p:sp>
            <p:nvSpPr>
              <p:cNvPr id="15" name="Elipse 14"/>
              <p:cNvSpPr/>
              <p:nvPr/>
            </p:nvSpPr>
            <p:spPr>
              <a:xfrm>
                <a:off x="5956277" y="2824919"/>
                <a:ext cx="395709" cy="376075"/>
              </a:xfrm>
              <a:prstGeom prst="ellipse">
                <a:avLst/>
              </a:prstGeom>
              <a:solidFill>
                <a:srgbClr val="DDA8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sp>
            <p:nvSpPr>
              <p:cNvPr id="16" name="Elipse 15"/>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sp>
            <p:nvSpPr>
              <p:cNvPr id="17" name="Triángulo 16"/>
              <p:cNvSpPr/>
              <p:nvPr/>
            </p:nvSpPr>
            <p:spPr>
              <a:xfrm rot="5400000">
                <a:off x="6076285" y="2946262"/>
                <a:ext cx="186870" cy="122381"/>
              </a:xfrm>
              <a:prstGeom prst="triangle">
                <a:avLst/>
              </a:prstGeom>
              <a:solidFill>
                <a:srgbClr val="FEC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grpSp>
        <p:sp>
          <p:nvSpPr>
            <p:cNvPr id="18" name="Rectángulo redondeado 17"/>
            <p:cNvSpPr/>
            <p:nvPr/>
          </p:nvSpPr>
          <p:spPr>
            <a:xfrm>
              <a:off x="829386" y="2091063"/>
              <a:ext cx="2673355" cy="421142"/>
            </a:xfrm>
            <a:prstGeom prst="roundRect">
              <a:avLst>
                <a:gd name="adj" fmla="val 15324"/>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38113" lvl="0"/>
              <a:r>
                <a:rPr lang="es-PE" sz="1600" dirty="0">
                  <a:latin typeface="Calibri" charset="0"/>
                  <a:cs typeface="Calibri" charset="0"/>
                </a:rPr>
                <a:t>Unidades</a:t>
              </a:r>
            </a:p>
          </p:txBody>
        </p:sp>
        <p:grpSp>
          <p:nvGrpSpPr>
            <p:cNvPr id="19" name="Agrupar 18"/>
            <p:cNvGrpSpPr/>
            <p:nvPr/>
          </p:nvGrpSpPr>
          <p:grpSpPr>
            <a:xfrm>
              <a:off x="647583" y="2131701"/>
              <a:ext cx="386703" cy="339865"/>
              <a:chOff x="5892512" y="2805541"/>
              <a:chExt cx="459474" cy="403823"/>
            </a:xfrm>
          </p:grpSpPr>
          <p:sp>
            <p:nvSpPr>
              <p:cNvPr id="20" name="Elipse 19"/>
              <p:cNvSpPr/>
              <p:nvPr/>
            </p:nvSpPr>
            <p:spPr>
              <a:xfrm>
                <a:off x="5956277" y="2824919"/>
                <a:ext cx="395709" cy="376075"/>
              </a:xfrm>
              <a:prstGeom prst="ellipse">
                <a:avLst/>
              </a:prstGeom>
              <a:solidFill>
                <a:srgbClr val="E66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sp>
            <p:nvSpPr>
              <p:cNvPr id="21" name="Elipse 20"/>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sp>
            <p:nvSpPr>
              <p:cNvPr id="22" name="Triángulo 21"/>
              <p:cNvSpPr/>
              <p:nvPr/>
            </p:nvSpPr>
            <p:spPr>
              <a:xfrm rot="5400000">
                <a:off x="6076285" y="2946262"/>
                <a:ext cx="186870" cy="122381"/>
              </a:xfrm>
              <a:prstGeom prst="triangle">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grpSp>
        <p:sp>
          <p:nvSpPr>
            <p:cNvPr id="23" name="Rectángulo redondeado 22"/>
            <p:cNvSpPr/>
            <p:nvPr/>
          </p:nvSpPr>
          <p:spPr>
            <a:xfrm>
              <a:off x="829386" y="1562811"/>
              <a:ext cx="2673355" cy="421142"/>
            </a:xfrm>
            <a:prstGeom prst="roundRect">
              <a:avLst>
                <a:gd name="adj" fmla="val 1532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38113" lvl="0">
                <a:tabLst>
                  <a:tab pos="569913" algn="l"/>
                </a:tabLst>
              </a:pPr>
              <a:r>
                <a:rPr lang="es-PE" sz="1600" dirty="0">
                  <a:latin typeface="Calibri" charset="0"/>
                  <a:ea typeface="Calibri" charset="0"/>
                  <a:cs typeface="Calibri" charset="0"/>
                </a:rPr>
                <a:t>Valores</a:t>
              </a:r>
            </a:p>
          </p:txBody>
        </p:sp>
        <p:grpSp>
          <p:nvGrpSpPr>
            <p:cNvPr id="24" name="Agrupar 23"/>
            <p:cNvGrpSpPr/>
            <p:nvPr/>
          </p:nvGrpSpPr>
          <p:grpSpPr>
            <a:xfrm>
              <a:off x="647583" y="1603449"/>
              <a:ext cx="386703" cy="339865"/>
              <a:chOff x="5892512" y="2805541"/>
              <a:chExt cx="459474" cy="403823"/>
            </a:xfrm>
          </p:grpSpPr>
          <p:sp>
            <p:nvSpPr>
              <p:cNvPr id="25" name="Elipse 24"/>
              <p:cNvSpPr/>
              <p:nvPr/>
            </p:nvSpPr>
            <p:spPr>
              <a:xfrm>
                <a:off x="5956277" y="2824919"/>
                <a:ext cx="395709" cy="376075"/>
              </a:xfrm>
              <a:prstGeom prst="ellipse">
                <a:avLst/>
              </a:prstGeom>
              <a:solidFill>
                <a:srgbClr val="C73A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sp>
            <p:nvSpPr>
              <p:cNvPr id="26" name="Elipse 25"/>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sp>
            <p:nvSpPr>
              <p:cNvPr id="27" name="Triángulo 26"/>
              <p:cNvSpPr/>
              <p:nvPr/>
            </p:nvSpPr>
            <p:spPr>
              <a:xfrm rot="5400000">
                <a:off x="6076285" y="2946262"/>
                <a:ext cx="186870" cy="122381"/>
              </a:xfrm>
              <a:prstGeom prst="triangl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grpSp>
        <p:sp>
          <p:nvSpPr>
            <p:cNvPr id="28" name="Rectángulo redondeado 27"/>
            <p:cNvSpPr/>
            <p:nvPr/>
          </p:nvSpPr>
          <p:spPr>
            <a:xfrm>
              <a:off x="829386" y="3140431"/>
              <a:ext cx="2673355" cy="421142"/>
            </a:xfrm>
            <a:prstGeom prst="roundRect">
              <a:avLst>
                <a:gd name="adj" fmla="val 15324"/>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38113"/>
              <a:r>
                <a:rPr lang="es-PE" sz="1600" dirty="0">
                  <a:latin typeface="Calibri" charset="0"/>
                  <a:cs typeface="Calibri" charset="0"/>
                </a:rPr>
                <a:t>Series estadísticas</a:t>
              </a:r>
            </a:p>
          </p:txBody>
        </p:sp>
        <p:grpSp>
          <p:nvGrpSpPr>
            <p:cNvPr id="29" name="Agrupar 28"/>
            <p:cNvGrpSpPr/>
            <p:nvPr/>
          </p:nvGrpSpPr>
          <p:grpSpPr>
            <a:xfrm>
              <a:off x="647583" y="3181070"/>
              <a:ext cx="386703" cy="339865"/>
              <a:chOff x="5892512" y="2805541"/>
              <a:chExt cx="459474" cy="403823"/>
            </a:xfrm>
          </p:grpSpPr>
          <p:sp>
            <p:nvSpPr>
              <p:cNvPr id="30" name="Elipse 29"/>
              <p:cNvSpPr/>
              <p:nvPr/>
            </p:nvSpPr>
            <p:spPr>
              <a:xfrm>
                <a:off x="5956277" y="2824919"/>
                <a:ext cx="395709" cy="376075"/>
              </a:xfrm>
              <a:prstGeom prst="ellipse">
                <a:avLst/>
              </a:prstGeom>
              <a:solidFill>
                <a:srgbClr val="593E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sp>
            <p:nvSpPr>
              <p:cNvPr id="31" name="Elipse 30"/>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sp>
            <p:nvSpPr>
              <p:cNvPr id="32" name="Triángulo 31"/>
              <p:cNvSpPr/>
              <p:nvPr/>
            </p:nvSpPr>
            <p:spPr>
              <a:xfrm rot="5400000">
                <a:off x="6076285" y="2946262"/>
                <a:ext cx="186870" cy="122381"/>
              </a:xfrm>
              <a:prstGeom prst="triangle">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latin typeface="Calibri" charset="0"/>
                  <a:ea typeface="Calibri" charset="0"/>
                  <a:cs typeface="Calibri" charset="0"/>
                </a:endParaRPr>
              </a:p>
            </p:txBody>
          </p:sp>
        </p:grpSp>
      </p:grpSp>
      <p:pic>
        <p:nvPicPr>
          <p:cNvPr id="60" name="Imagen 59"/>
          <p:cNvPicPr>
            <a:picLocks noChangeAspect="1"/>
          </p:cNvPicPr>
          <p:nvPr/>
        </p:nvPicPr>
        <p:blipFill>
          <a:blip r:embed="rId4"/>
          <a:stretch>
            <a:fillRect/>
          </a:stretch>
        </p:blipFill>
        <p:spPr>
          <a:xfrm>
            <a:off x="3983994" y="1444057"/>
            <a:ext cx="3835366" cy="2398655"/>
          </a:xfrm>
          <a:prstGeom prst="rect">
            <a:avLst/>
          </a:prstGeom>
        </p:spPr>
      </p:pic>
      <p:sp>
        <p:nvSpPr>
          <p:cNvPr id="61" name="Rectángulo redondeado 60"/>
          <p:cNvSpPr/>
          <p:nvPr/>
        </p:nvSpPr>
        <p:spPr>
          <a:xfrm>
            <a:off x="793152" y="4168403"/>
            <a:ext cx="7026207" cy="630333"/>
          </a:xfrm>
          <a:prstGeom prst="roundRect">
            <a:avLst>
              <a:gd name="adj" fmla="val 715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400" dirty="0">
                <a:solidFill>
                  <a:schemeClr val="tx1"/>
                </a:solidFill>
                <a:latin typeface="Calibri" charset="0"/>
                <a:ea typeface="Calibri" charset="0"/>
                <a:cs typeface="Calibri" charset="0"/>
              </a:rPr>
              <a:t>Los indicadores son factores para establecer el logro y el cumplimiento </a:t>
            </a:r>
            <a:br>
              <a:rPr lang="es-PE" sz="1400" dirty="0">
                <a:solidFill>
                  <a:schemeClr val="tx1"/>
                </a:solidFill>
                <a:latin typeface="Calibri" charset="0"/>
                <a:ea typeface="Calibri" charset="0"/>
                <a:cs typeface="Calibri" charset="0"/>
              </a:rPr>
            </a:br>
            <a:r>
              <a:rPr lang="es-PE" sz="1400" dirty="0">
                <a:solidFill>
                  <a:schemeClr val="tx1"/>
                </a:solidFill>
                <a:latin typeface="Calibri" charset="0"/>
                <a:ea typeface="Calibri" charset="0"/>
                <a:cs typeface="Calibri" charset="0"/>
              </a:rPr>
              <a:t>de la misión y objetivos de un determinado proceso. </a:t>
            </a:r>
          </a:p>
        </p:txBody>
      </p:sp>
    </p:spTree>
    <p:custDataLst>
      <p:tags r:id="rId1"/>
    </p:custDataLst>
    <p:extLst>
      <p:ext uri="{BB962C8B-B14F-4D97-AF65-F5344CB8AC3E}">
        <p14:creationId xmlns:p14="http://schemas.microsoft.com/office/powerpoint/2010/main" val="34337429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Diseño predeterminad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iseño predeterminado">
      <a:majorFont>
        <a:latin typeface="Arial"/>
        <a:ea typeface=""/>
        <a:cs typeface=""/>
      </a:majorFont>
      <a:minorFont>
        <a:latin typeface="Arial"/>
        <a:ea typeface=""/>
        <a:cs typeface=""/>
      </a:minorFont>
    </a:fontScheme>
    <a:fmtScheme name="Papel">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22622</TotalTime>
  <Words>4225</Words>
  <Application>Microsoft Office PowerPoint</Application>
  <PresentationFormat>Presentación en pantalla (16:10)</PresentationFormat>
  <Paragraphs>408</Paragraphs>
  <Slides>48</Slides>
  <Notes>40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48</vt:i4>
      </vt:variant>
    </vt:vector>
  </HeadingPairs>
  <TitlesOfParts>
    <vt:vector size="56" baseType="lpstr">
      <vt:lpstr>Arial</vt:lpstr>
      <vt:lpstr>Calibri</vt:lpstr>
      <vt:lpstr>Graphik Bold</vt:lpstr>
      <vt:lpstr>Graphik Medium</vt:lpstr>
      <vt:lpstr>Graphik Regular</vt:lpstr>
      <vt:lpstr>Times New Roman</vt:lpstr>
      <vt:lpstr>Wingdings</vt:lpstr>
      <vt:lpstr>1_Diseño predeterminado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Isil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Isil</dc:creator>
  <cp:lastModifiedBy>Katia Elizabeth Garvich San Martin</cp:lastModifiedBy>
  <cp:revision>1462</cp:revision>
  <dcterms:created xsi:type="dcterms:W3CDTF">2006-06-01T21:36:52Z</dcterms:created>
  <dcterms:modified xsi:type="dcterms:W3CDTF">2024-02-01T21:51:35Z</dcterms:modified>
</cp:coreProperties>
</file>